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329" r:id="rId2"/>
    <p:sldId id="493" r:id="rId3"/>
    <p:sldId id="495" r:id="rId4"/>
    <p:sldId id="558" r:id="rId5"/>
    <p:sldId id="537" r:id="rId6"/>
    <p:sldId id="556" r:id="rId7"/>
    <p:sldId id="557" r:id="rId8"/>
    <p:sldId id="568" r:id="rId9"/>
    <p:sldId id="534" r:id="rId10"/>
    <p:sldId id="566" r:id="rId11"/>
    <p:sldId id="562" r:id="rId12"/>
    <p:sldId id="567" r:id="rId13"/>
    <p:sldId id="528" r:id="rId14"/>
    <p:sldId id="529" r:id="rId15"/>
    <p:sldId id="526" r:id="rId16"/>
    <p:sldId id="523" r:id="rId17"/>
    <p:sldId id="524" r:id="rId18"/>
    <p:sldId id="521" r:id="rId19"/>
    <p:sldId id="554" r:id="rId20"/>
    <p:sldId id="532" r:id="rId21"/>
    <p:sldId id="584" r:id="rId22"/>
    <p:sldId id="585" r:id="rId23"/>
    <p:sldId id="508" r:id="rId24"/>
    <p:sldId id="581" r:id="rId25"/>
    <p:sldId id="583" r:id="rId26"/>
    <p:sldId id="580" r:id="rId27"/>
    <p:sldId id="586" r:id="rId28"/>
    <p:sldId id="588" r:id="rId29"/>
    <p:sldId id="460" r:id="rId30"/>
    <p:sldId id="589" r:id="rId31"/>
    <p:sldId id="590" r:id="rId32"/>
    <p:sldId id="563" r:id="rId33"/>
    <p:sldId id="564" r:id="rId34"/>
    <p:sldId id="565" r:id="rId35"/>
    <p:sldId id="542" r:id="rId36"/>
    <p:sldId id="543" r:id="rId37"/>
    <p:sldId id="559" r:id="rId38"/>
    <p:sldId id="560" r:id="rId39"/>
    <p:sldId id="544" r:id="rId40"/>
    <p:sldId id="545" r:id="rId41"/>
    <p:sldId id="548" r:id="rId42"/>
    <p:sldId id="549" r:id="rId43"/>
    <p:sldId id="546" r:id="rId44"/>
    <p:sldId id="550" r:id="rId45"/>
    <p:sldId id="569" r:id="rId46"/>
    <p:sldId id="551" r:id="rId47"/>
    <p:sldId id="571" r:id="rId48"/>
    <p:sldId id="572" r:id="rId49"/>
    <p:sldId id="573" r:id="rId50"/>
    <p:sldId id="574" r:id="rId51"/>
    <p:sldId id="575" r:id="rId52"/>
    <p:sldId id="576" r:id="rId53"/>
    <p:sldId id="577" r:id="rId54"/>
  </p:sldIdLst>
  <p:sldSz cx="9144000" cy="6858000" type="screen4x3"/>
  <p:notesSz cx="7102475" cy="9388475"/>
  <p:custDataLst>
    <p:tags r:id="rId57"/>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180984D-F08E-4BAC-ADB5-B1BBB7C989FC}">
  <a:tblStyle styleId="{6180984D-F08E-4BAC-ADB5-B1BBB7C989FC}" styleName="Dean Table Sty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firstRow>
      <a:tcTxStyle b="on">
        <a:fontRef idx="minor">
          <a:prstClr val="black"/>
        </a:fontRef>
        <a:schemeClr val="tx1"/>
      </a:tcTxStyle>
      <a:tcStyle>
        <a:tcBdr>
          <a:bottom>
            <a:ln w="25400" cmpd="sng">
              <a:solidFill>
                <a:schemeClr val="tx2">
                  <a:tint val="100000"/>
                </a:schemeClr>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autoAdjust="0"/>
    <p:restoredTop sz="92901" autoAdjust="0"/>
  </p:normalViewPr>
  <p:slideViewPr>
    <p:cSldViewPr snapToObjects="1">
      <p:cViewPr varScale="1">
        <p:scale>
          <a:sx n="56" d="100"/>
          <a:sy n="56" d="100"/>
        </p:scale>
        <p:origin x="1688"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9" d="100"/>
          <a:sy n="79" d="100"/>
        </p:scale>
        <p:origin x="-2052" y="-78"/>
      </p:cViewPr>
      <p:guideLst>
        <p:guide orient="horz" pos="2909"/>
        <p:guide pos="2189"/>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926240345109E-2"/>
          <c:y val="0.1124394215274"/>
          <c:w val="0.73125678021884799"/>
          <c:h val="0.806967765285315"/>
        </c:manualLayout>
      </c:layout>
      <c:lineChart>
        <c:grouping val="standard"/>
        <c:varyColors val="0"/>
        <c:ser>
          <c:idx val="7"/>
          <c:order val="0"/>
          <c:tx>
            <c:strRef>
              <c:f>Sheet1!$A$2</c:f>
              <c:strCache>
                <c:ptCount val="1"/>
                <c:pt idx="0">
                  <c:v>United States (16.6%)</c:v>
                </c:pt>
              </c:strCache>
            </c:strRef>
          </c:tx>
          <c:spPr>
            <a:ln w="28575" cap="rnd">
              <a:solidFill>
                <a:schemeClr val="accent2">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Sheet1!$B$2:$AJ$2</c:f>
              <c:numCache>
                <c:formatCode>General</c:formatCode>
                <c:ptCount val="35"/>
                <c:pt idx="0">
                  <c:v>8.2262000000000004</c:v>
                </c:pt>
                <c:pt idx="1">
                  <c:v>8.5152000000000001</c:v>
                </c:pt>
                <c:pt idx="2">
                  <c:v>9.2088999999999999</c:v>
                </c:pt>
                <c:pt idx="3">
                  <c:v>9.3303999999999991</c:v>
                </c:pt>
                <c:pt idx="4">
                  <c:v>9.2835000000000001</c:v>
                </c:pt>
                <c:pt idx="5">
                  <c:v>9.4976000000000003</c:v>
                </c:pt>
                <c:pt idx="6">
                  <c:v>9.6666000000000007</c:v>
                </c:pt>
                <c:pt idx="7">
                  <c:v>9.9028000000000027</c:v>
                </c:pt>
                <c:pt idx="8">
                  <c:v>10.2903</c:v>
                </c:pt>
                <c:pt idx="9">
                  <c:v>10.6449</c:v>
                </c:pt>
                <c:pt idx="10">
                  <c:v>11.2728</c:v>
                </c:pt>
                <c:pt idx="11">
                  <c:v>11.9481</c:v>
                </c:pt>
                <c:pt idx="12">
                  <c:v>12.214600000000001</c:v>
                </c:pt>
                <c:pt idx="13">
                  <c:v>12.4693</c:v>
                </c:pt>
                <c:pt idx="14">
                  <c:v>12.391500000000001</c:v>
                </c:pt>
                <c:pt idx="15">
                  <c:v>12.5022</c:v>
                </c:pt>
                <c:pt idx="16">
                  <c:v>12.463699999999999</c:v>
                </c:pt>
                <c:pt idx="17">
                  <c:v>12.3726</c:v>
                </c:pt>
                <c:pt idx="18">
                  <c:v>12.397399999999999</c:v>
                </c:pt>
                <c:pt idx="19">
                  <c:v>12.395899999999999</c:v>
                </c:pt>
                <c:pt idx="20">
                  <c:v>12.5075</c:v>
                </c:pt>
                <c:pt idx="21">
                  <c:v>13.1745</c:v>
                </c:pt>
                <c:pt idx="22">
                  <c:v>13.9595</c:v>
                </c:pt>
                <c:pt idx="23">
                  <c:v>14.4603</c:v>
                </c:pt>
                <c:pt idx="24">
                  <c:v>14.5426</c:v>
                </c:pt>
                <c:pt idx="25">
                  <c:v>14.547499999999999</c:v>
                </c:pt>
                <c:pt idx="26">
                  <c:v>14.6639</c:v>
                </c:pt>
                <c:pt idx="27">
                  <c:v>14.904199999999999</c:v>
                </c:pt>
                <c:pt idx="28">
                  <c:v>15.3178</c:v>
                </c:pt>
                <c:pt idx="29">
                  <c:v>16.350000000000001</c:v>
                </c:pt>
                <c:pt idx="30">
                  <c:v>16.3918</c:v>
                </c:pt>
                <c:pt idx="31">
                  <c:v>16.413900000000009</c:v>
                </c:pt>
                <c:pt idx="32">
                  <c:v>16.377099999999999</c:v>
                </c:pt>
                <c:pt idx="33">
                  <c:v>16.367799999999999</c:v>
                </c:pt>
                <c:pt idx="34">
                  <c:v>16.586500000000001</c:v>
                </c:pt>
              </c:numCache>
            </c:numRef>
          </c:val>
          <c:smooth val="0"/>
          <c:extLst>
            <c:ext xmlns:c16="http://schemas.microsoft.com/office/drawing/2014/chart" uri="{C3380CC4-5D6E-409C-BE32-E72D297353CC}">
              <c16:uniqueId val="{00000000-EA54-4594-AF66-F8506F73479E}"/>
            </c:ext>
          </c:extLst>
        </c:ser>
        <c:ser>
          <c:idx val="8"/>
          <c:order val="1"/>
          <c:tx>
            <c:strRef>
              <c:f>Sheet1!$A$3</c:f>
              <c:strCache>
                <c:ptCount val="1"/>
                <c:pt idx="0">
                  <c:v>Switzerland (11.4%)</c:v>
                </c:pt>
              </c:strCache>
            </c:strRef>
          </c:tx>
          <c:spPr>
            <a:ln w="28575" cap="rnd">
              <a:solidFill>
                <a:schemeClr val="accent3">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Sheet1!$B$3:$AJ$3</c:f>
              <c:numCache>
                <c:formatCode>General</c:formatCode>
                <c:ptCount val="35"/>
                <c:pt idx="0">
                  <c:v>6.6479999999999944</c:v>
                </c:pt>
                <c:pt idx="1">
                  <c:v>6.7077999999999998</c:v>
                </c:pt>
                <c:pt idx="2">
                  <c:v>6.8449999999999944</c:v>
                </c:pt>
                <c:pt idx="3">
                  <c:v>7.2098000000000004</c:v>
                </c:pt>
                <c:pt idx="4">
                  <c:v>6.9692999999999996</c:v>
                </c:pt>
                <c:pt idx="5">
                  <c:v>6.9722999999999997</c:v>
                </c:pt>
                <c:pt idx="6">
                  <c:v>7.1452999999999998</c:v>
                </c:pt>
                <c:pt idx="7">
                  <c:v>7.3495999999999997</c:v>
                </c:pt>
                <c:pt idx="8">
                  <c:v>7.3979999999999944</c:v>
                </c:pt>
                <c:pt idx="9">
                  <c:v>7.4219999999999997</c:v>
                </c:pt>
                <c:pt idx="10">
                  <c:v>7.3616000000000001</c:v>
                </c:pt>
                <c:pt idx="11">
                  <c:v>7.9641999999999946</c:v>
                </c:pt>
                <c:pt idx="12">
                  <c:v>8.3341000000000012</c:v>
                </c:pt>
                <c:pt idx="13">
                  <c:v>8.4106000000000005</c:v>
                </c:pt>
                <c:pt idx="14">
                  <c:v>8.4851000000000028</c:v>
                </c:pt>
                <c:pt idx="15">
                  <c:v>8.8485000000000014</c:v>
                </c:pt>
                <c:pt idx="16">
                  <c:v>9.1968000000000014</c:v>
                </c:pt>
                <c:pt idx="17">
                  <c:v>9.1862000000000013</c:v>
                </c:pt>
                <c:pt idx="18">
                  <c:v>9.31</c:v>
                </c:pt>
                <c:pt idx="19">
                  <c:v>9.4392000000000014</c:v>
                </c:pt>
                <c:pt idx="20">
                  <c:v>9.3385000000000016</c:v>
                </c:pt>
                <c:pt idx="21">
                  <c:v>9.6919000000000004</c:v>
                </c:pt>
                <c:pt idx="22">
                  <c:v>10.0969</c:v>
                </c:pt>
                <c:pt idx="23">
                  <c:v>10.3932</c:v>
                </c:pt>
                <c:pt idx="24">
                  <c:v>10.4232</c:v>
                </c:pt>
                <c:pt idx="25">
                  <c:v>10.2555</c:v>
                </c:pt>
                <c:pt idx="26">
                  <c:v>9.8069000000000006</c:v>
                </c:pt>
                <c:pt idx="27">
                  <c:v>9.6348000000000003</c:v>
                </c:pt>
                <c:pt idx="28">
                  <c:v>9.7804000000000002</c:v>
                </c:pt>
                <c:pt idx="29">
                  <c:v>10.388</c:v>
                </c:pt>
                <c:pt idx="30">
                  <c:v>10.459</c:v>
                </c:pt>
                <c:pt idx="31">
                  <c:v>10.6097</c:v>
                </c:pt>
                <c:pt idx="32">
                  <c:v>10.9931</c:v>
                </c:pt>
                <c:pt idx="33">
                  <c:v>11.179600000000001</c:v>
                </c:pt>
                <c:pt idx="34">
                  <c:v>11.399100000000001</c:v>
                </c:pt>
              </c:numCache>
            </c:numRef>
          </c:val>
          <c:smooth val="0"/>
          <c:extLst>
            <c:ext xmlns:c16="http://schemas.microsoft.com/office/drawing/2014/chart" uri="{C3380CC4-5D6E-409C-BE32-E72D297353CC}">
              <c16:uniqueId val="{00000001-EA54-4594-AF66-F8506F73479E}"/>
            </c:ext>
          </c:extLst>
        </c:ser>
        <c:ser>
          <c:idx val="2"/>
          <c:order val="2"/>
          <c:tx>
            <c:strRef>
              <c:f>Sheet1!$A$4</c:f>
              <c:strCache>
                <c:ptCount val="1"/>
                <c:pt idx="0">
                  <c:v>Sweden (11.2%)</c:v>
                </c:pt>
              </c:strCache>
            </c:strRef>
          </c:tx>
          <c:spPr>
            <a:ln w="28575" cap="rnd">
              <a:solidFill>
                <a:schemeClr val="accent3"/>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Sheet1!$B$4:$AJ$4</c:f>
              <c:numCache>
                <c:formatCode>General</c:formatCode>
                <c:ptCount val="35"/>
                <c:pt idx="0">
                  <c:v>7.8354999999999997</c:v>
                </c:pt>
                <c:pt idx="1">
                  <c:v>7.9394999999999998</c:v>
                </c:pt>
                <c:pt idx="2">
                  <c:v>8.0263000000000009</c:v>
                </c:pt>
                <c:pt idx="3">
                  <c:v>7.9371999999999998</c:v>
                </c:pt>
                <c:pt idx="4">
                  <c:v>7.7454000000000001</c:v>
                </c:pt>
                <c:pt idx="5">
                  <c:v>7.3521999999999936</c:v>
                </c:pt>
                <c:pt idx="6">
                  <c:v>7.1210999999999984</c:v>
                </c:pt>
                <c:pt idx="7">
                  <c:v>7.1996000000000002</c:v>
                </c:pt>
                <c:pt idx="8">
                  <c:v>7.1162000000000001</c:v>
                </c:pt>
                <c:pt idx="9">
                  <c:v>7.1753</c:v>
                </c:pt>
                <c:pt idx="10">
                  <c:v>7.2564000000000002</c:v>
                </c:pt>
                <c:pt idx="11">
                  <c:v>7.2436999999999996</c:v>
                </c:pt>
                <c:pt idx="12">
                  <c:v>7.5282999999999998</c:v>
                </c:pt>
                <c:pt idx="13">
                  <c:v>7.7717000000000001</c:v>
                </c:pt>
                <c:pt idx="14">
                  <c:v>7.3769</c:v>
                </c:pt>
                <c:pt idx="15">
                  <c:v>7.2918000000000003</c:v>
                </c:pt>
                <c:pt idx="16">
                  <c:v>7.4957000000000003</c:v>
                </c:pt>
                <c:pt idx="17">
                  <c:v>7.3176999999999977</c:v>
                </c:pt>
                <c:pt idx="18">
                  <c:v>7.4021999999999997</c:v>
                </c:pt>
                <c:pt idx="19">
                  <c:v>7.4146000000000001</c:v>
                </c:pt>
                <c:pt idx="20">
                  <c:v>7.4123999999999999</c:v>
                </c:pt>
                <c:pt idx="21">
                  <c:v>8.0342000000000002</c:v>
                </c:pt>
                <c:pt idx="22">
                  <c:v>8.3621000000000052</c:v>
                </c:pt>
                <c:pt idx="23">
                  <c:v>8.4639000000000006</c:v>
                </c:pt>
                <c:pt idx="24">
                  <c:v>8.2614000000000001</c:v>
                </c:pt>
                <c:pt idx="25">
                  <c:v>8.2774000000000001</c:v>
                </c:pt>
                <c:pt idx="26">
                  <c:v>8.1611000000000011</c:v>
                </c:pt>
                <c:pt idx="27">
                  <c:v>8.0739000000000001</c:v>
                </c:pt>
                <c:pt idx="28">
                  <c:v>8.3131000000000004</c:v>
                </c:pt>
                <c:pt idx="29">
                  <c:v>8.9445000000000014</c:v>
                </c:pt>
                <c:pt idx="30">
                  <c:v>8.4863999999999997</c:v>
                </c:pt>
                <c:pt idx="31">
                  <c:v>10.679</c:v>
                </c:pt>
                <c:pt idx="32">
                  <c:v>10.9382</c:v>
                </c:pt>
                <c:pt idx="33">
                  <c:v>11.1014</c:v>
                </c:pt>
                <c:pt idx="34">
                  <c:v>11.181900000000001</c:v>
                </c:pt>
              </c:numCache>
            </c:numRef>
          </c:val>
          <c:smooth val="0"/>
          <c:extLst>
            <c:ext xmlns:c16="http://schemas.microsoft.com/office/drawing/2014/chart" uri="{C3380CC4-5D6E-409C-BE32-E72D297353CC}">
              <c16:uniqueId val="{00000002-EA54-4594-AF66-F8506F73479E}"/>
            </c:ext>
          </c:extLst>
        </c:ser>
        <c:ser>
          <c:idx val="1"/>
          <c:order val="3"/>
          <c:tx>
            <c:strRef>
              <c:f>Sheet1!$A$5</c:f>
              <c:strCache>
                <c:ptCount val="1"/>
                <c:pt idx="0">
                  <c:v>France (11.1%)</c:v>
                </c:pt>
              </c:strCache>
            </c:strRef>
          </c:tx>
          <c:spPr>
            <a:ln w="28575" cap="rnd">
              <a:solidFill>
                <a:schemeClr val="accent2"/>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Sheet1!$B$5:$AJ$5</c:f>
              <c:numCache>
                <c:formatCode>General</c:formatCode>
                <c:ptCount val="35"/>
                <c:pt idx="0">
                  <c:v>6.7373000000000003</c:v>
                </c:pt>
                <c:pt idx="5">
                  <c:v>7.6429999999999936</c:v>
                </c:pt>
                <c:pt idx="10">
                  <c:v>7.9584999999999999</c:v>
                </c:pt>
                <c:pt idx="11">
                  <c:v>8.1803000000000008</c:v>
                </c:pt>
                <c:pt idx="12">
                  <c:v>8.4026000000000032</c:v>
                </c:pt>
                <c:pt idx="13">
                  <c:v>8.8086000000000002</c:v>
                </c:pt>
                <c:pt idx="14">
                  <c:v>8.7929000000000013</c:v>
                </c:pt>
                <c:pt idx="15">
                  <c:v>9.8299000000000003</c:v>
                </c:pt>
                <c:pt idx="16">
                  <c:v>9.8337000000000003</c:v>
                </c:pt>
                <c:pt idx="17">
                  <c:v>9.7085000000000008</c:v>
                </c:pt>
                <c:pt idx="18">
                  <c:v>9.6097000000000001</c:v>
                </c:pt>
                <c:pt idx="19">
                  <c:v>9.6108000000000011</c:v>
                </c:pt>
                <c:pt idx="20">
                  <c:v>9.5411000000000001</c:v>
                </c:pt>
                <c:pt idx="21">
                  <c:v>9.6652000000000005</c:v>
                </c:pt>
                <c:pt idx="22">
                  <c:v>9.9818000000000016</c:v>
                </c:pt>
                <c:pt idx="23">
                  <c:v>10.0411</c:v>
                </c:pt>
                <c:pt idx="24">
                  <c:v>10.1242</c:v>
                </c:pt>
                <c:pt idx="25">
                  <c:v>10.1798</c:v>
                </c:pt>
                <c:pt idx="26">
                  <c:v>10.055300000000001</c:v>
                </c:pt>
                <c:pt idx="27">
                  <c:v>9.9811000000000014</c:v>
                </c:pt>
                <c:pt idx="28">
                  <c:v>10.1067</c:v>
                </c:pt>
                <c:pt idx="29">
                  <c:v>10.8123</c:v>
                </c:pt>
                <c:pt idx="30">
                  <c:v>10.7189</c:v>
                </c:pt>
                <c:pt idx="31">
                  <c:v>10.7089</c:v>
                </c:pt>
                <c:pt idx="32">
                  <c:v>10.8088</c:v>
                </c:pt>
                <c:pt idx="33">
                  <c:v>10.916700000000001</c:v>
                </c:pt>
                <c:pt idx="34">
                  <c:v>11.111599999999999</c:v>
                </c:pt>
              </c:numCache>
            </c:numRef>
          </c:val>
          <c:smooth val="0"/>
          <c:extLst>
            <c:ext xmlns:c16="http://schemas.microsoft.com/office/drawing/2014/chart" uri="{C3380CC4-5D6E-409C-BE32-E72D297353CC}">
              <c16:uniqueId val="{00000003-EA54-4594-AF66-F8506F73479E}"/>
            </c:ext>
          </c:extLst>
        </c:ser>
        <c:ser>
          <c:idx val="0"/>
          <c:order val="4"/>
          <c:tx>
            <c:strRef>
              <c:f>Sheet1!$A$6</c:f>
              <c:strCache>
                <c:ptCount val="1"/>
                <c:pt idx="0">
                  <c:v>Germany (11.0%)</c:v>
                </c:pt>
              </c:strCache>
            </c:strRef>
          </c:tx>
          <c:spPr>
            <a:ln w="28575" cap="rnd">
              <a:solidFill>
                <a:schemeClr val="accent1"/>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Sheet1!$B$6:$AJ$6</c:f>
              <c:numCache>
                <c:formatCode>General</c:formatCode>
                <c:ptCount val="35"/>
                <c:pt idx="0">
                  <c:v>8.0977000000000015</c:v>
                </c:pt>
                <c:pt idx="1">
                  <c:v>8.3973999999999993</c:v>
                </c:pt>
                <c:pt idx="2">
                  <c:v>8.2279</c:v>
                </c:pt>
                <c:pt idx="3">
                  <c:v>8.2201000000000004</c:v>
                </c:pt>
                <c:pt idx="4">
                  <c:v>8.3363999999999994</c:v>
                </c:pt>
                <c:pt idx="5">
                  <c:v>8.4812000000000012</c:v>
                </c:pt>
                <c:pt idx="6">
                  <c:v>8.3759000000000032</c:v>
                </c:pt>
                <c:pt idx="7">
                  <c:v>8.4799000000000007</c:v>
                </c:pt>
                <c:pt idx="8">
                  <c:v>8.6599000000000004</c:v>
                </c:pt>
                <c:pt idx="9">
                  <c:v>8.0627000000000049</c:v>
                </c:pt>
                <c:pt idx="10">
                  <c:v>8.0305</c:v>
                </c:pt>
                <c:pt idx="12">
                  <c:v>8.9872000000000014</c:v>
                </c:pt>
                <c:pt idx="13">
                  <c:v>8.9556000000000004</c:v>
                </c:pt>
                <c:pt idx="14">
                  <c:v>9.190900000000001</c:v>
                </c:pt>
                <c:pt idx="15">
                  <c:v>9.4621000000000048</c:v>
                </c:pt>
                <c:pt idx="16">
                  <c:v>9.7736000000000001</c:v>
                </c:pt>
                <c:pt idx="17">
                  <c:v>9.6558000000000028</c:v>
                </c:pt>
                <c:pt idx="18">
                  <c:v>9.6733000000000011</c:v>
                </c:pt>
                <c:pt idx="19">
                  <c:v>9.74</c:v>
                </c:pt>
                <c:pt idx="20">
                  <c:v>9.8103999999999996</c:v>
                </c:pt>
                <c:pt idx="21">
                  <c:v>9.8473000000000006</c:v>
                </c:pt>
                <c:pt idx="22">
                  <c:v>10.092700000000001</c:v>
                </c:pt>
                <c:pt idx="23">
                  <c:v>10.3299</c:v>
                </c:pt>
                <c:pt idx="24">
                  <c:v>10.098699999999999</c:v>
                </c:pt>
                <c:pt idx="25">
                  <c:v>10.244400000000001</c:v>
                </c:pt>
                <c:pt idx="26">
                  <c:v>10.097</c:v>
                </c:pt>
                <c:pt idx="27">
                  <c:v>9.9542000000000002</c:v>
                </c:pt>
                <c:pt idx="28">
                  <c:v>10.149699999999999</c:v>
                </c:pt>
                <c:pt idx="29">
                  <c:v>11.1304</c:v>
                </c:pt>
                <c:pt idx="30">
                  <c:v>10.9956</c:v>
                </c:pt>
                <c:pt idx="31">
                  <c:v>10.702199999999999</c:v>
                </c:pt>
                <c:pt idx="32">
                  <c:v>10.7676</c:v>
                </c:pt>
                <c:pt idx="33">
                  <c:v>10.9375</c:v>
                </c:pt>
                <c:pt idx="34">
                  <c:v>11.0342</c:v>
                </c:pt>
              </c:numCache>
            </c:numRef>
          </c:val>
          <c:smooth val="0"/>
          <c:extLst>
            <c:ext xmlns:c16="http://schemas.microsoft.com/office/drawing/2014/chart" uri="{C3380CC4-5D6E-409C-BE32-E72D297353CC}">
              <c16:uniqueId val="{00000004-EA54-4594-AF66-F8506F73479E}"/>
            </c:ext>
          </c:extLst>
        </c:ser>
        <c:ser>
          <c:idx val="11"/>
          <c:order val="5"/>
          <c:tx>
            <c:strRef>
              <c:f>Sheet1!$A$7</c:f>
              <c:strCache>
                <c:ptCount val="1"/>
                <c:pt idx="0">
                  <c:v>Netherlands (10.9%)</c:v>
                </c:pt>
              </c:strCache>
            </c:strRef>
          </c:tx>
          <c:spPr>
            <a:ln w="28575" cap="rnd">
              <a:solidFill>
                <a:schemeClr val="accent6">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Sheet1!$B$7:$AJ$7</c:f>
              <c:numCache>
                <c:formatCode>General</c:formatCode>
                <c:ptCount val="35"/>
                <c:pt idx="0">
                  <c:v>6.5978999999999974</c:v>
                </c:pt>
                <c:pt idx="1">
                  <c:v>6.6896000000000004</c:v>
                </c:pt>
                <c:pt idx="2">
                  <c:v>6.9173</c:v>
                </c:pt>
                <c:pt idx="3">
                  <c:v>6.9169</c:v>
                </c:pt>
                <c:pt idx="4">
                  <c:v>6.6398999999999999</c:v>
                </c:pt>
                <c:pt idx="5">
                  <c:v>6.6286999999999967</c:v>
                </c:pt>
                <c:pt idx="6">
                  <c:v>6.7161</c:v>
                </c:pt>
                <c:pt idx="7">
                  <c:v>6.8252999999999986</c:v>
                </c:pt>
                <c:pt idx="8">
                  <c:v>6.7527999999999997</c:v>
                </c:pt>
                <c:pt idx="9">
                  <c:v>6.9224999999999994</c:v>
                </c:pt>
                <c:pt idx="10">
                  <c:v>7.0824999999999996</c:v>
                </c:pt>
                <c:pt idx="11">
                  <c:v>7.2617000000000003</c:v>
                </c:pt>
                <c:pt idx="12">
                  <c:v>7.4715999999999996</c:v>
                </c:pt>
                <c:pt idx="13">
                  <c:v>7.5724</c:v>
                </c:pt>
                <c:pt idx="14">
                  <c:v>7.4540999999999986</c:v>
                </c:pt>
                <c:pt idx="15">
                  <c:v>7.3639999999999937</c:v>
                </c:pt>
                <c:pt idx="16">
                  <c:v>7.2903000000000002</c:v>
                </c:pt>
                <c:pt idx="17">
                  <c:v>7.1041999999999943</c:v>
                </c:pt>
                <c:pt idx="18">
                  <c:v>7.1772</c:v>
                </c:pt>
                <c:pt idx="19">
                  <c:v>7.1776999999999997</c:v>
                </c:pt>
                <c:pt idx="20">
                  <c:v>7.0564</c:v>
                </c:pt>
                <c:pt idx="21">
                  <c:v>7.4412000000000003</c:v>
                </c:pt>
                <c:pt idx="22">
                  <c:v>7.9542999999999999</c:v>
                </c:pt>
                <c:pt idx="23">
                  <c:v>8.4572000000000003</c:v>
                </c:pt>
                <c:pt idx="24">
                  <c:v>8.5212000000000003</c:v>
                </c:pt>
                <c:pt idx="25">
                  <c:v>9.4110000000000014</c:v>
                </c:pt>
                <c:pt idx="26">
                  <c:v>9.3035000000000032</c:v>
                </c:pt>
                <c:pt idx="27">
                  <c:v>9.3133999999999997</c:v>
                </c:pt>
                <c:pt idx="28">
                  <c:v>9.5324000000000026</c:v>
                </c:pt>
                <c:pt idx="29">
                  <c:v>10.251899999999999</c:v>
                </c:pt>
                <c:pt idx="30">
                  <c:v>10.432399999999999</c:v>
                </c:pt>
                <c:pt idx="31">
                  <c:v>10.482100000000001</c:v>
                </c:pt>
                <c:pt idx="32">
                  <c:v>10.8598</c:v>
                </c:pt>
                <c:pt idx="33">
                  <c:v>10.948499999999999</c:v>
                </c:pt>
                <c:pt idx="34">
                  <c:v>10.9352</c:v>
                </c:pt>
              </c:numCache>
            </c:numRef>
          </c:val>
          <c:smooth val="0"/>
          <c:extLst>
            <c:ext xmlns:c16="http://schemas.microsoft.com/office/drawing/2014/chart" uri="{C3380CC4-5D6E-409C-BE32-E72D297353CC}">
              <c16:uniqueId val="{00000005-EA54-4594-AF66-F8506F73479E}"/>
            </c:ext>
          </c:extLst>
        </c:ser>
        <c:ser>
          <c:idx val="12"/>
          <c:order val="6"/>
          <c:tx>
            <c:strRef>
              <c:f>Sheet1!$A$8</c:f>
              <c:strCache>
                <c:ptCount val="1"/>
                <c:pt idx="0">
                  <c:v>Canada (10.0%)</c:v>
                </c:pt>
              </c:strCache>
            </c:strRef>
          </c:tx>
          <c:spPr>
            <a:ln w="28575" cap="rnd">
              <a:solidFill>
                <a:schemeClr val="accent1">
                  <a:lumMod val="80000"/>
                  <a:lumOff val="2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Sheet1!$B$8:$AJ$8</c:f>
              <c:numCache>
                <c:formatCode>General</c:formatCode>
                <c:ptCount val="35"/>
                <c:pt idx="0">
                  <c:v>6.5884999999999998</c:v>
                </c:pt>
                <c:pt idx="1">
                  <c:v>6.7885999999999997</c:v>
                </c:pt>
                <c:pt idx="2">
                  <c:v>7.5218999999999996</c:v>
                </c:pt>
                <c:pt idx="3">
                  <c:v>7.6938999999999966</c:v>
                </c:pt>
                <c:pt idx="4">
                  <c:v>7.5799000000000003</c:v>
                </c:pt>
                <c:pt idx="5">
                  <c:v>7.5874999999999986</c:v>
                </c:pt>
                <c:pt idx="6">
                  <c:v>7.8301999999999996</c:v>
                </c:pt>
                <c:pt idx="7">
                  <c:v>7.7713000000000001</c:v>
                </c:pt>
                <c:pt idx="8">
                  <c:v>7.7687999999999997</c:v>
                </c:pt>
                <c:pt idx="9">
                  <c:v>7.9762000000000004</c:v>
                </c:pt>
                <c:pt idx="10">
                  <c:v>8.3939000000000004</c:v>
                </c:pt>
                <c:pt idx="11">
                  <c:v>9.0808</c:v>
                </c:pt>
                <c:pt idx="12">
                  <c:v>9.3317000000000014</c:v>
                </c:pt>
                <c:pt idx="13">
                  <c:v>9.2158000000000015</c:v>
                </c:pt>
                <c:pt idx="14">
                  <c:v>8.8623999999999992</c:v>
                </c:pt>
                <c:pt idx="15">
                  <c:v>8.5589000000000013</c:v>
                </c:pt>
                <c:pt idx="16">
                  <c:v>8.3627000000000002</c:v>
                </c:pt>
                <c:pt idx="17">
                  <c:v>8.3453000000000035</c:v>
                </c:pt>
                <c:pt idx="18">
                  <c:v>8.5766000000000027</c:v>
                </c:pt>
                <c:pt idx="19">
                  <c:v>8.3579000000000008</c:v>
                </c:pt>
                <c:pt idx="20">
                  <c:v>8.2757000000000005</c:v>
                </c:pt>
                <c:pt idx="21">
                  <c:v>8.6553000000000004</c:v>
                </c:pt>
                <c:pt idx="22">
                  <c:v>8.8882000000000012</c:v>
                </c:pt>
                <c:pt idx="23">
                  <c:v>9.0428000000000015</c:v>
                </c:pt>
                <c:pt idx="24">
                  <c:v>9.0972000000000008</c:v>
                </c:pt>
                <c:pt idx="25">
                  <c:v>9.0643999999999991</c:v>
                </c:pt>
                <c:pt idx="26">
                  <c:v>9.2341999999999977</c:v>
                </c:pt>
                <c:pt idx="27">
                  <c:v>9.3245000000000005</c:v>
                </c:pt>
                <c:pt idx="28">
                  <c:v>9.4907000000000004</c:v>
                </c:pt>
                <c:pt idx="29">
                  <c:v>10.6043</c:v>
                </c:pt>
                <c:pt idx="30">
                  <c:v>10.5875</c:v>
                </c:pt>
                <c:pt idx="31">
                  <c:v>10.257199999999999</c:v>
                </c:pt>
                <c:pt idx="32">
                  <c:v>10.250400000000001</c:v>
                </c:pt>
                <c:pt idx="33">
                  <c:v>10.1685</c:v>
                </c:pt>
                <c:pt idx="34">
                  <c:v>9.9762000000000004</c:v>
                </c:pt>
              </c:numCache>
            </c:numRef>
          </c:val>
          <c:smooth val="0"/>
          <c:extLst>
            <c:ext xmlns:c16="http://schemas.microsoft.com/office/drawing/2014/chart" uri="{C3380CC4-5D6E-409C-BE32-E72D297353CC}">
              <c16:uniqueId val="{00000008-EA54-4594-AF66-F8506F73479E}"/>
            </c:ext>
          </c:extLst>
        </c:ser>
        <c:ser>
          <c:idx val="5"/>
          <c:order val="7"/>
          <c:tx>
            <c:strRef>
              <c:f>Sheet1!$A$9</c:f>
              <c:strCache>
                <c:ptCount val="1"/>
                <c:pt idx="0">
                  <c:v>United Kingdom (9.9%)</c:v>
                </c:pt>
              </c:strCache>
            </c:strRef>
          </c:tx>
          <c:spPr>
            <a:ln w="28575" cap="rnd">
              <a:solidFill>
                <a:schemeClr val="accent6"/>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Sheet1!$B$9:$AJ$9</c:f>
              <c:numCache>
                <c:formatCode>General</c:formatCode>
                <c:ptCount val="35"/>
                <c:pt idx="0">
                  <c:v>5.0629999999999944</c:v>
                </c:pt>
                <c:pt idx="1">
                  <c:v>5.2846000000000002</c:v>
                </c:pt>
                <c:pt idx="2">
                  <c:v>5.122599999999994</c:v>
                </c:pt>
                <c:pt idx="3">
                  <c:v>5.3212999999999999</c:v>
                </c:pt>
                <c:pt idx="4">
                  <c:v>5.2374000000000001</c:v>
                </c:pt>
                <c:pt idx="5">
                  <c:v>5.1398999999999999</c:v>
                </c:pt>
                <c:pt idx="6">
                  <c:v>5.1248999999999931</c:v>
                </c:pt>
                <c:pt idx="7">
                  <c:v>5.1779999999999946</c:v>
                </c:pt>
                <c:pt idx="8">
                  <c:v>5.0885999999999996</c:v>
                </c:pt>
                <c:pt idx="9">
                  <c:v>5.0374999999999996</c:v>
                </c:pt>
                <c:pt idx="10">
                  <c:v>5.0895999999999999</c:v>
                </c:pt>
                <c:pt idx="11">
                  <c:v>5.4855999999999998</c:v>
                </c:pt>
                <c:pt idx="12">
                  <c:v>5.9344999999999999</c:v>
                </c:pt>
                <c:pt idx="13">
                  <c:v>6.0025000000000004</c:v>
                </c:pt>
                <c:pt idx="14">
                  <c:v>6.0784000000000002</c:v>
                </c:pt>
                <c:pt idx="15">
                  <c:v>6.0419</c:v>
                </c:pt>
                <c:pt idx="16">
                  <c:v>6.0263</c:v>
                </c:pt>
                <c:pt idx="17">
                  <c:v>5.8697999999999997</c:v>
                </c:pt>
                <c:pt idx="18">
                  <c:v>5.9843999999999999</c:v>
                </c:pt>
                <c:pt idx="19">
                  <c:v>6.2283999999999997</c:v>
                </c:pt>
                <c:pt idx="20">
                  <c:v>6.2629999999999946</c:v>
                </c:pt>
                <c:pt idx="21">
                  <c:v>6.5970000000000004</c:v>
                </c:pt>
                <c:pt idx="22">
                  <c:v>6.8490000000000002</c:v>
                </c:pt>
                <c:pt idx="23">
                  <c:v>7.093</c:v>
                </c:pt>
                <c:pt idx="24">
                  <c:v>7.2910000000000004</c:v>
                </c:pt>
                <c:pt idx="25">
                  <c:v>7.4180000000000001</c:v>
                </c:pt>
                <c:pt idx="26">
                  <c:v>7.5490000000000004</c:v>
                </c:pt>
                <c:pt idx="27">
                  <c:v>7.633</c:v>
                </c:pt>
                <c:pt idx="28">
                  <c:v>7.8649999999999931</c:v>
                </c:pt>
                <c:pt idx="29">
                  <c:v>8.6640000000000015</c:v>
                </c:pt>
                <c:pt idx="30">
                  <c:v>8.4619999999999997</c:v>
                </c:pt>
                <c:pt idx="31">
                  <c:v>8.4380000000000006</c:v>
                </c:pt>
                <c:pt idx="32">
                  <c:v>8.4960000000000004</c:v>
                </c:pt>
                <c:pt idx="33">
                  <c:v>9.923</c:v>
                </c:pt>
                <c:pt idx="34">
                  <c:v>9.875</c:v>
                </c:pt>
              </c:numCache>
            </c:numRef>
          </c:val>
          <c:smooth val="0"/>
          <c:extLst>
            <c:ext xmlns:c16="http://schemas.microsoft.com/office/drawing/2014/chart" uri="{C3380CC4-5D6E-409C-BE32-E72D297353CC}">
              <c16:uniqueId val="{00000006-EA54-4594-AF66-F8506F73479E}"/>
            </c:ext>
          </c:extLst>
        </c:ser>
        <c:ser>
          <c:idx val="6"/>
          <c:order val="8"/>
          <c:tx>
            <c:strRef>
              <c:f>Sheet1!$A$10</c:f>
              <c:strCache>
                <c:ptCount val="1"/>
                <c:pt idx="0">
                  <c:v>New Zealand (9.4%)</c:v>
                </c:pt>
              </c:strCache>
            </c:strRef>
          </c:tx>
          <c:spPr>
            <a:ln w="28575" cap="rnd">
              <a:solidFill>
                <a:schemeClr val="accent1">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Sheet1!$B$10:$AJ$10</c:f>
              <c:numCache>
                <c:formatCode>General</c:formatCode>
                <c:ptCount val="35"/>
                <c:pt idx="0">
                  <c:v>5.7385999999999999</c:v>
                </c:pt>
                <c:pt idx="1">
                  <c:v>5.6600999999999937</c:v>
                </c:pt>
                <c:pt idx="2">
                  <c:v>5.8018999999999998</c:v>
                </c:pt>
                <c:pt idx="3">
                  <c:v>5.6504999999999956</c:v>
                </c:pt>
                <c:pt idx="4">
                  <c:v>5.3704999999999998</c:v>
                </c:pt>
                <c:pt idx="5">
                  <c:v>4.9367999999999999</c:v>
                </c:pt>
                <c:pt idx="6">
                  <c:v>5.0368000000000004</c:v>
                </c:pt>
                <c:pt idx="7">
                  <c:v>5.5697000000000001</c:v>
                </c:pt>
                <c:pt idx="8">
                  <c:v>6.1294999999999966</c:v>
                </c:pt>
                <c:pt idx="9">
                  <c:v>6.2752999999999997</c:v>
                </c:pt>
                <c:pt idx="10">
                  <c:v>6.6677999999999944</c:v>
                </c:pt>
                <c:pt idx="11">
                  <c:v>7.1004999999999976</c:v>
                </c:pt>
                <c:pt idx="12">
                  <c:v>7.2279999999999944</c:v>
                </c:pt>
                <c:pt idx="13">
                  <c:v>6.9253</c:v>
                </c:pt>
                <c:pt idx="14">
                  <c:v>6.9341999999999997</c:v>
                </c:pt>
                <c:pt idx="15">
                  <c:v>6.9485000000000001</c:v>
                </c:pt>
                <c:pt idx="16">
                  <c:v>6.8904999999999976</c:v>
                </c:pt>
                <c:pt idx="17">
                  <c:v>7.0983999999999998</c:v>
                </c:pt>
                <c:pt idx="18">
                  <c:v>7.5133999999999999</c:v>
                </c:pt>
                <c:pt idx="19">
                  <c:v>7.3976999999999986</c:v>
                </c:pt>
                <c:pt idx="20">
                  <c:v>7.47</c:v>
                </c:pt>
                <c:pt idx="21">
                  <c:v>7.5789</c:v>
                </c:pt>
                <c:pt idx="22">
                  <c:v>7.9004000000000003</c:v>
                </c:pt>
                <c:pt idx="23">
                  <c:v>7.7218999999999998</c:v>
                </c:pt>
                <c:pt idx="24">
                  <c:v>7.9009999999999998</c:v>
                </c:pt>
                <c:pt idx="25">
                  <c:v>8.2735000000000003</c:v>
                </c:pt>
                <c:pt idx="26">
                  <c:v>8.6330000000000009</c:v>
                </c:pt>
                <c:pt idx="27">
                  <c:v>8.3213000000000008</c:v>
                </c:pt>
                <c:pt idx="28">
                  <c:v>9.1424000000000003</c:v>
                </c:pt>
                <c:pt idx="29">
                  <c:v>9.6704000000000008</c:v>
                </c:pt>
                <c:pt idx="30">
                  <c:v>9.6589000000000009</c:v>
                </c:pt>
                <c:pt idx="31">
                  <c:v>9.5642000000000014</c:v>
                </c:pt>
                <c:pt idx="32">
                  <c:v>9.6762000000000015</c:v>
                </c:pt>
                <c:pt idx="33">
                  <c:v>9.3984000000000005</c:v>
                </c:pt>
                <c:pt idx="34">
                  <c:v>9.3798000000000012</c:v>
                </c:pt>
              </c:numCache>
            </c:numRef>
          </c:val>
          <c:smooth val="0"/>
          <c:extLst>
            <c:ext xmlns:c16="http://schemas.microsoft.com/office/drawing/2014/chart" uri="{C3380CC4-5D6E-409C-BE32-E72D297353CC}">
              <c16:uniqueId val="{00000007-EA54-4594-AF66-F8506F73479E}"/>
            </c:ext>
          </c:extLst>
        </c:ser>
        <c:ser>
          <c:idx val="9"/>
          <c:order val="9"/>
          <c:tx>
            <c:strRef>
              <c:f>Sheet1!$A$11</c:f>
              <c:strCache>
                <c:ptCount val="1"/>
                <c:pt idx="0">
                  <c:v>Norway (9.3%)</c:v>
                </c:pt>
              </c:strCache>
            </c:strRef>
          </c:tx>
          <c:spPr>
            <a:ln w="28575" cap="rnd">
              <a:solidFill>
                <a:schemeClr val="accent4">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Sheet1!$B$11:$AJ$11</c:f>
              <c:numCache>
                <c:formatCode>General</c:formatCode>
                <c:ptCount val="35"/>
                <c:pt idx="0">
                  <c:v>5.4097</c:v>
                </c:pt>
                <c:pt idx="1">
                  <c:v>5.4404000000000003</c:v>
                </c:pt>
                <c:pt idx="2">
                  <c:v>5.6398000000000001</c:v>
                </c:pt>
                <c:pt idx="3">
                  <c:v>5.8219999999999956</c:v>
                </c:pt>
                <c:pt idx="4">
                  <c:v>5.4789000000000003</c:v>
                </c:pt>
                <c:pt idx="5">
                  <c:v>5.4774000000000003</c:v>
                </c:pt>
                <c:pt idx="6">
                  <c:v>5.9176000000000002</c:v>
                </c:pt>
                <c:pt idx="7">
                  <c:v>6.1539999999999946</c:v>
                </c:pt>
                <c:pt idx="8">
                  <c:v>6.2908999999999997</c:v>
                </c:pt>
                <c:pt idx="9">
                  <c:v>6.1174999999999944</c:v>
                </c:pt>
                <c:pt idx="10">
                  <c:v>7.0744999999999996</c:v>
                </c:pt>
                <c:pt idx="11">
                  <c:v>7.3498999999999999</c:v>
                </c:pt>
                <c:pt idx="12">
                  <c:v>7.5010000000000003</c:v>
                </c:pt>
                <c:pt idx="13">
                  <c:v>7.3804999999999996</c:v>
                </c:pt>
                <c:pt idx="14">
                  <c:v>7.2931999999999997</c:v>
                </c:pt>
                <c:pt idx="15">
                  <c:v>7.2727000000000004</c:v>
                </c:pt>
                <c:pt idx="16">
                  <c:v>7.1890999999999998</c:v>
                </c:pt>
                <c:pt idx="17">
                  <c:v>7.7427000000000001</c:v>
                </c:pt>
                <c:pt idx="18">
                  <c:v>8.4273000000000007</c:v>
                </c:pt>
                <c:pt idx="19">
                  <c:v>8.4356000000000027</c:v>
                </c:pt>
                <c:pt idx="20">
                  <c:v>7.7091000000000003</c:v>
                </c:pt>
                <c:pt idx="21">
                  <c:v>8.0206</c:v>
                </c:pt>
                <c:pt idx="22">
                  <c:v>9.0055000000000032</c:v>
                </c:pt>
                <c:pt idx="23">
                  <c:v>9.2189999999999994</c:v>
                </c:pt>
                <c:pt idx="24">
                  <c:v>8.8263000000000016</c:v>
                </c:pt>
                <c:pt idx="25">
                  <c:v>8.3328000000000007</c:v>
                </c:pt>
                <c:pt idx="26">
                  <c:v>7.9162999999999997</c:v>
                </c:pt>
                <c:pt idx="27">
                  <c:v>8.0519000000000016</c:v>
                </c:pt>
                <c:pt idx="28">
                  <c:v>7.9660000000000002</c:v>
                </c:pt>
                <c:pt idx="29">
                  <c:v>9.0698000000000008</c:v>
                </c:pt>
                <c:pt idx="30">
                  <c:v>8.9103000000000012</c:v>
                </c:pt>
                <c:pt idx="31">
                  <c:v>8.7909000000000006</c:v>
                </c:pt>
                <c:pt idx="32">
                  <c:v>8.7745000000000015</c:v>
                </c:pt>
                <c:pt idx="33">
                  <c:v>8.9298000000000002</c:v>
                </c:pt>
                <c:pt idx="34">
                  <c:v>9.2553999999999998</c:v>
                </c:pt>
              </c:numCache>
            </c:numRef>
          </c:val>
          <c:smooth val="0"/>
          <c:extLst>
            <c:ext xmlns:c16="http://schemas.microsoft.com/office/drawing/2014/chart" uri="{C3380CC4-5D6E-409C-BE32-E72D297353CC}">
              <c16:uniqueId val="{00000009-EA54-4594-AF66-F8506F73479E}"/>
            </c:ext>
          </c:extLst>
        </c:ser>
        <c:ser>
          <c:idx val="15"/>
          <c:order val="10"/>
          <c:tx>
            <c:strRef>
              <c:f>Sheet1!$A$12</c:f>
              <c:strCache>
                <c:ptCount val="1"/>
                <c:pt idx="0">
                  <c:v>Australia (9.0%)</c:v>
                </c:pt>
              </c:strCache>
            </c:strRef>
          </c:tx>
          <c:spPr>
            <a:ln w="28575" cap="rnd">
              <a:solidFill>
                <a:schemeClr val="accent4">
                  <a:lumMod val="80000"/>
                  <a:lumOff val="2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Sheet1!$B$12:$AJ$12</c:f>
              <c:numCache>
                <c:formatCode>General</c:formatCode>
                <c:ptCount val="35"/>
                <c:pt idx="0">
                  <c:v>5.8335999999999997</c:v>
                </c:pt>
                <c:pt idx="1">
                  <c:v>5.8428999999999967</c:v>
                </c:pt>
                <c:pt idx="2">
                  <c:v>6.1102999999999996</c:v>
                </c:pt>
                <c:pt idx="3">
                  <c:v>6.0537999999999998</c:v>
                </c:pt>
                <c:pt idx="4">
                  <c:v>6.0254999999999974</c:v>
                </c:pt>
                <c:pt idx="5">
                  <c:v>6.0762</c:v>
                </c:pt>
                <c:pt idx="6">
                  <c:v>6.2735000000000003</c:v>
                </c:pt>
                <c:pt idx="7">
                  <c:v>6.1086999999999998</c:v>
                </c:pt>
                <c:pt idx="8">
                  <c:v>6.0628999999999964</c:v>
                </c:pt>
                <c:pt idx="9">
                  <c:v>6.1160999999999994</c:v>
                </c:pt>
                <c:pt idx="10">
                  <c:v>6.4748999999999999</c:v>
                </c:pt>
                <c:pt idx="11">
                  <c:v>6.7682000000000002</c:v>
                </c:pt>
                <c:pt idx="12">
                  <c:v>6.8316999999999997</c:v>
                </c:pt>
                <c:pt idx="13">
                  <c:v>6.8441999999999936</c:v>
                </c:pt>
                <c:pt idx="14">
                  <c:v>6.8750999999999998</c:v>
                </c:pt>
                <c:pt idx="15">
                  <c:v>6.9166999999999996</c:v>
                </c:pt>
                <c:pt idx="16">
                  <c:v>7.0574999999999974</c:v>
                </c:pt>
                <c:pt idx="17">
                  <c:v>7.0812999999999997</c:v>
                </c:pt>
                <c:pt idx="18">
                  <c:v>7.2427999999999999</c:v>
                </c:pt>
                <c:pt idx="19">
                  <c:v>7.3354999999999997</c:v>
                </c:pt>
                <c:pt idx="20">
                  <c:v>7.6121999999999943</c:v>
                </c:pt>
                <c:pt idx="21">
                  <c:v>7.7050999999999998</c:v>
                </c:pt>
                <c:pt idx="22">
                  <c:v>7.8956999999999997</c:v>
                </c:pt>
                <c:pt idx="23">
                  <c:v>7.9019000000000004</c:v>
                </c:pt>
                <c:pt idx="24">
                  <c:v>8.1134000000000004</c:v>
                </c:pt>
                <c:pt idx="25">
                  <c:v>7.9812000000000003</c:v>
                </c:pt>
                <c:pt idx="26">
                  <c:v>7.9898999999999996</c:v>
                </c:pt>
                <c:pt idx="27">
                  <c:v>8.0633000000000035</c:v>
                </c:pt>
                <c:pt idx="28">
                  <c:v>8.2669000000000015</c:v>
                </c:pt>
                <c:pt idx="29">
                  <c:v>8.5923000000000016</c:v>
                </c:pt>
                <c:pt idx="30">
                  <c:v>8.4717000000000002</c:v>
                </c:pt>
                <c:pt idx="31">
                  <c:v>8.5897000000000006</c:v>
                </c:pt>
                <c:pt idx="32">
                  <c:v>8.7435000000000009</c:v>
                </c:pt>
                <c:pt idx="33">
                  <c:v>8.8356000000000012</c:v>
                </c:pt>
                <c:pt idx="34">
                  <c:v>9.0120000000000005</c:v>
                </c:pt>
              </c:numCache>
            </c:numRef>
          </c:val>
          <c:smooth val="0"/>
          <c:extLst>
            <c:ext xmlns:c16="http://schemas.microsoft.com/office/drawing/2014/chart" uri="{C3380CC4-5D6E-409C-BE32-E72D297353CC}">
              <c16:uniqueId val="{0000000A-EA54-4594-AF66-F8506F73479E}"/>
            </c:ext>
          </c:extLst>
        </c:ser>
        <c:dLbls>
          <c:showLegendKey val="0"/>
          <c:showVal val="0"/>
          <c:showCatName val="0"/>
          <c:showSerName val="0"/>
          <c:showPercent val="0"/>
          <c:showBubbleSize val="0"/>
        </c:dLbls>
        <c:smooth val="0"/>
        <c:axId val="1280007120"/>
        <c:axId val="1280009872"/>
      </c:lineChart>
      <c:catAx>
        <c:axId val="128000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crossAx val="1280009872"/>
        <c:crosses val="autoZero"/>
        <c:auto val="1"/>
        <c:lblAlgn val="ctr"/>
        <c:lblOffset val="100"/>
        <c:tickLblSkip val="2"/>
        <c:tickMarkSkip val="1"/>
        <c:noMultiLvlLbl val="0"/>
      </c:catAx>
      <c:valAx>
        <c:axId val="1280009872"/>
        <c:scaling>
          <c:orientation val="minMax"/>
          <c:max val="1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crossAx val="1280007120"/>
        <c:crosses val="autoZero"/>
        <c:crossBetween val="between"/>
        <c:majorUnit val="2"/>
      </c:valAx>
      <c:spPr>
        <a:noFill/>
        <a:ln>
          <a:noFill/>
        </a:ln>
        <a:effectLst/>
      </c:spPr>
    </c:plotArea>
    <c:legend>
      <c:legendPos val="r"/>
      <c:layout>
        <c:manualLayout>
          <c:xMode val="edge"/>
          <c:yMode val="edge"/>
          <c:x val="0.78216401733532404"/>
          <c:y val="9.7061637323394095E-2"/>
          <c:w val="0.20348105794212801"/>
          <c:h val="0.523486665710408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legend>
    <c:plotVisOnly val="1"/>
    <c:dispBlanksAs val="gap"/>
    <c:showDLblsOverMax val="0"/>
  </c:chart>
  <c:spPr>
    <a:noFill/>
    <a:ln>
      <a:noFill/>
    </a:ln>
    <a:effectLst/>
  </c:spPr>
  <c:txPr>
    <a:bodyPr/>
    <a:lstStyle/>
    <a:p>
      <a:pPr>
        <a:defRPr>
          <a:latin typeface="Trebuchet MS" charset="0"/>
          <a:ea typeface="Trebuchet MS" charset="0"/>
          <a:cs typeface="Trebuchet MS"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57673711838601E-2"/>
          <c:y val="1.8589458656871401E-2"/>
          <c:w val="0.943385849927037"/>
          <c:h val="0.89517766846860203"/>
        </c:manualLayout>
      </c:layout>
      <c:scatterChart>
        <c:scatterStyle val="lineMarker"/>
        <c:varyColors val="0"/>
        <c:ser>
          <c:idx val="0"/>
          <c:order val="0"/>
          <c:tx>
            <c:strRef>
              <c:f>Sheet1!$B$1</c:f>
              <c:strCache>
                <c:ptCount val="1"/>
                <c:pt idx="0">
                  <c:v>Overall Index</c:v>
                </c:pt>
              </c:strCache>
            </c:strRef>
          </c:tx>
          <c:spPr>
            <a:ln w="19050" cap="rnd">
              <a:noFill/>
              <a:round/>
            </a:ln>
            <a:effectLst/>
          </c:spPr>
          <c:marker>
            <c:symbol val="circle"/>
            <c:size val="11"/>
            <c:spPr>
              <a:solidFill>
                <a:srgbClr val="0E7195"/>
              </a:solidFill>
              <a:ln w="9525">
                <a:noFill/>
              </a:ln>
              <a:effectLst/>
            </c:spPr>
          </c:marker>
          <c:dPt>
            <c:idx val="0"/>
            <c:marker>
              <c:symbol val="circle"/>
              <c:size val="11"/>
              <c:spPr>
                <a:solidFill>
                  <a:schemeClr val="bg2"/>
                </a:solidFill>
                <a:ln w="9525">
                  <a:noFill/>
                </a:ln>
                <a:effectLst/>
              </c:spPr>
            </c:marker>
            <c:bubble3D val="0"/>
            <c:extLst>
              <c:ext xmlns:c16="http://schemas.microsoft.com/office/drawing/2014/chart" uri="{C3380CC4-5D6E-409C-BE32-E72D297353CC}">
                <c16:uniqueId val="{00000000-9F03-4075-80F4-11266DB1ECFE}"/>
              </c:ext>
            </c:extLst>
          </c:dPt>
          <c:dPt>
            <c:idx val="1"/>
            <c:marker>
              <c:symbol val="circle"/>
              <c:size val="11"/>
              <c:spPr>
                <a:solidFill>
                  <a:srgbClr val="40BCBD"/>
                </a:solidFill>
                <a:ln w="9525">
                  <a:noFill/>
                </a:ln>
                <a:effectLst/>
              </c:spPr>
            </c:marker>
            <c:bubble3D val="0"/>
            <c:extLst>
              <c:ext xmlns:c16="http://schemas.microsoft.com/office/drawing/2014/chart" uri="{C3380CC4-5D6E-409C-BE32-E72D297353CC}">
                <c16:uniqueId val="{00000001-9F03-4075-80F4-11266DB1ECFE}"/>
              </c:ext>
            </c:extLst>
          </c:dPt>
          <c:dPt>
            <c:idx val="2"/>
            <c:marker>
              <c:symbol val="circle"/>
              <c:size val="11"/>
              <c:spPr>
                <a:solidFill>
                  <a:srgbClr val="40BABC"/>
                </a:solidFill>
                <a:ln w="9525">
                  <a:noFill/>
                </a:ln>
                <a:effectLst/>
              </c:spPr>
            </c:marker>
            <c:bubble3D val="0"/>
            <c:extLst>
              <c:ext xmlns:c16="http://schemas.microsoft.com/office/drawing/2014/chart" uri="{C3380CC4-5D6E-409C-BE32-E72D297353CC}">
                <c16:uniqueId val="{00000002-9F03-4075-80F4-11266DB1ECFE}"/>
              </c:ext>
            </c:extLst>
          </c:dPt>
          <c:dPt>
            <c:idx val="3"/>
            <c:marker>
              <c:symbol val="circle"/>
              <c:size val="11"/>
              <c:spPr>
                <a:solidFill>
                  <a:srgbClr val="3EB6BA"/>
                </a:solidFill>
                <a:ln w="9525">
                  <a:noFill/>
                </a:ln>
                <a:effectLst/>
              </c:spPr>
            </c:marker>
            <c:bubble3D val="0"/>
            <c:extLst>
              <c:ext xmlns:c16="http://schemas.microsoft.com/office/drawing/2014/chart" uri="{C3380CC4-5D6E-409C-BE32-E72D297353CC}">
                <c16:uniqueId val="{00000003-9F03-4075-80F4-11266DB1ECFE}"/>
              </c:ext>
            </c:extLst>
          </c:dPt>
          <c:dPt>
            <c:idx val="4"/>
            <c:marker>
              <c:symbol val="circle"/>
              <c:size val="11"/>
              <c:spPr>
                <a:solidFill>
                  <a:srgbClr val="3EB6BA"/>
                </a:solidFill>
                <a:ln w="9525">
                  <a:noFill/>
                </a:ln>
                <a:effectLst/>
              </c:spPr>
            </c:marker>
            <c:bubble3D val="0"/>
            <c:extLst>
              <c:ext xmlns:c16="http://schemas.microsoft.com/office/drawing/2014/chart" uri="{C3380CC4-5D6E-409C-BE32-E72D297353CC}">
                <c16:uniqueId val="{00000004-9F03-4075-80F4-11266DB1ECFE}"/>
              </c:ext>
            </c:extLst>
          </c:dPt>
          <c:dPt>
            <c:idx val="5"/>
            <c:marker>
              <c:symbol val="circle"/>
              <c:size val="11"/>
              <c:spPr>
                <a:solidFill>
                  <a:srgbClr val="3CB3B8"/>
                </a:solidFill>
                <a:ln w="9525">
                  <a:noFill/>
                </a:ln>
                <a:effectLst/>
              </c:spPr>
            </c:marker>
            <c:bubble3D val="0"/>
            <c:extLst>
              <c:ext xmlns:c16="http://schemas.microsoft.com/office/drawing/2014/chart" uri="{C3380CC4-5D6E-409C-BE32-E72D297353CC}">
                <c16:uniqueId val="{00000005-9F03-4075-80F4-11266DB1ECFE}"/>
              </c:ext>
            </c:extLst>
          </c:dPt>
          <c:dPt>
            <c:idx val="6"/>
            <c:marker>
              <c:symbol val="circle"/>
              <c:size val="11"/>
              <c:spPr>
                <a:solidFill>
                  <a:srgbClr val="3CB3B8"/>
                </a:solidFill>
                <a:ln w="9525">
                  <a:noFill/>
                </a:ln>
                <a:effectLst/>
              </c:spPr>
            </c:marker>
            <c:bubble3D val="0"/>
            <c:extLst>
              <c:ext xmlns:c16="http://schemas.microsoft.com/office/drawing/2014/chart" uri="{C3380CC4-5D6E-409C-BE32-E72D297353CC}">
                <c16:uniqueId val="{00000006-9F03-4075-80F4-11266DB1ECFE}"/>
              </c:ext>
            </c:extLst>
          </c:dPt>
          <c:dPt>
            <c:idx val="7"/>
            <c:marker>
              <c:symbol val="circle"/>
              <c:size val="11"/>
              <c:spPr>
                <a:solidFill>
                  <a:srgbClr val="3CB3B8"/>
                </a:solidFill>
                <a:ln w="9525">
                  <a:noFill/>
                </a:ln>
                <a:effectLst/>
              </c:spPr>
            </c:marker>
            <c:bubble3D val="0"/>
            <c:extLst>
              <c:ext xmlns:c16="http://schemas.microsoft.com/office/drawing/2014/chart" uri="{C3380CC4-5D6E-409C-BE32-E72D297353CC}">
                <c16:uniqueId val="{00000007-9F03-4075-80F4-11266DB1ECFE}"/>
              </c:ext>
            </c:extLst>
          </c:dPt>
          <c:dPt>
            <c:idx val="8"/>
            <c:marker>
              <c:symbol val="circle"/>
              <c:size val="11"/>
              <c:spPr>
                <a:solidFill>
                  <a:srgbClr val="2E9FAD"/>
                </a:solidFill>
                <a:ln w="9525">
                  <a:noFill/>
                </a:ln>
                <a:effectLst/>
              </c:spPr>
            </c:marker>
            <c:bubble3D val="0"/>
            <c:extLst>
              <c:ext xmlns:c16="http://schemas.microsoft.com/office/drawing/2014/chart" uri="{C3380CC4-5D6E-409C-BE32-E72D297353CC}">
                <c16:uniqueId val="{00000008-9F03-4075-80F4-11266DB1ECFE}"/>
              </c:ext>
            </c:extLst>
          </c:dPt>
          <c:dPt>
            <c:idx val="9"/>
            <c:marker>
              <c:symbol val="circle"/>
              <c:size val="11"/>
              <c:spPr>
                <a:solidFill>
                  <a:srgbClr val="248FA4"/>
                </a:solidFill>
                <a:ln w="9525">
                  <a:noFill/>
                </a:ln>
                <a:effectLst/>
              </c:spPr>
            </c:marker>
            <c:bubble3D val="0"/>
            <c:extLst>
              <c:ext xmlns:c16="http://schemas.microsoft.com/office/drawing/2014/chart" uri="{C3380CC4-5D6E-409C-BE32-E72D297353CC}">
                <c16:uniqueId val="{00000009-9F03-4075-80F4-11266DB1ECFE}"/>
              </c:ext>
            </c:extLst>
          </c:dPt>
          <c:dPt>
            <c:idx val="10"/>
            <c:marker>
              <c:symbol val="circle"/>
              <c:size val="11"/>
              <c:spPr>
                <a:solidFill>
                  <a:srgbClr val="0E7195"/>
                </a:solidFill>
                <a:ln w="9525">
                  <a:noFill/>
                </a:ln>
                <a:effectLst/>
              </c:spPr>
            </c:marker>
            <c:bubble3D val="0"/>
            <c:extLst>
              <c:ext xmlns:c16="http://schemas.microsoft.com/office/drawing/2014/chart" uri="{C3380CC4-5D6E-409C-BE32-E72D297353CC}">
                <c16:uniqueId val="{0000000A-9F03-4075-80F4-11266DB1ECFE}"/>
              </c:ext>
            </c:extLst>
          </c:dPt>
          <c:dLbls>
            <c:dLbl>
              <c:idx val="0"/>
              <c:layout>
                <c:manualLayout>
                  <c:x val="-6.5447082883045696E-2"/>
                  <c:y val="-3.5217905351005802E-18"/>
                </c:manualLayout>
              </c:layout>
              <c:tx>
                <c:rich>
                  <a:bodyPr/>
                  <a:lstStyle/>
                  <a:p>
                    <a:fld id="{E98081E0-1998-0C49-A03A-4E844B292B1D}" type="CELLRANGE">
                      <a:rPr lang="en-US" b="0" i="0" dirty="0">
                        <a:latin typeface="Trebuchet MS Regular" charset="0"/>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03-4075-80F4-11266DB1ECFE}"/>
                </c:ext>
              </c:extLst>
            </c:dLbl>
            <c:dLbl>
              <c:idx val="1"/>
              <c:layout>
                <c:manualLayout>
                  <c:x val="-1.3297106699826E-2"/>
                  <c:y val="-3.32589942073565E-2"/>
                </c:manualLayout>
              </c:layout>
              <c:tx>
                <c:rich>
                  <a:bodyPr/>
                  <a:lstStyle/>
                  <a:p>
                    <a:fld id="{9B5D9BBD-1C43-3D49-AE73-14089AE74DCA}" type="CELLRANGE">
                      <a:rPr lang="en-US" b="0" i="0" dirty="0">
                        <a:latin typeface="Trebuchet MS Regular" charset="0"/>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F03-4075-80F4-11266DB1ECFE}"/>
                </c:ext>
              </c:extLst>
            </c:dLbl>
            <c:dLbl>
              <c:idx val="2"/>
              <c:layout>
                <c:manualLayout>
                  <c:x val="-8.9760344053376202E-3"/>
                  <c:y val="0"/>
                </c:manualLayout>
              </c:layout>
              <c:tx>
                <c:rich>
                  <a:bodyPr/>
                  <a:lstStyle/>
                  <a:p>
                    <a:fld id="{7B84D4CD-076B-4C4D-8317-EBCBAE40AB5C}" type="CELLRANGE">
                      <a:rPr lang="en-US" b="0" i="0" dirty="0">
                        <a:latin typeface="Trebuchet MS Regular" charset="0"/>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F03-4075-80F4-11266DB1ECFE}"/>
                </c:ext>
              </c:extLst>
            </c:dLbl>
            <c:dLbl>
              <c:idx val="3"/>
              <c:layout>
                <c:manualLayout>
                  <c:x val="-5.4451723418620999E-2"/>
                  <c:y val="1.2003973896197099E-3"/>
                </c:manualLayout>
              </c:layout>
              <c:tx>
                <c:rich>
                  <a:bodyPr/>
                  <a:lstStyle/>
                  <a:p>
                    <a:fld id="{FB98690E-3058-A841-906A-37475F5A4F57}" type="CELLRANGE">
                      <a:rPr lang="en-US" b="0" i="0" dirty="0">
                        <a:latin typeface="Trebuchet MS Regular" charset="0"/>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F03-4075-80F4-11266DB1ECFE}"/>
                </c:ext>
              </c:extLst>
            </c:dLbl>
            <c:dLbl>
              <c:idx val="4"/>
              <c:layout>
                <c:manualLayout>
                  <c:x val="-8.7718722659668596E-3"/>
                  <c:y val="-1.8387915519835101E-3"/>
                </c:manualLayout>
              </c:layout>
              <c:tx>
                <c:rich>
                  <a:bodyPr/>
                  <a:lstStyle/>
                  <a:p>
                    <a:fld id="{C322B5BD-EC2D-C446-A6A7-BBA8FBEB777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4.7543859649122798E-2"/>
                      <c:h val="6.7134424349654206E-2"/>
                    </c:manualLayout>
                  </c15:layout>
                  <c15:dlblFieldTable/>
                  <c15:showDataLabelsRange val="1"/>
                </c:ext>
                <c:ext xmlns:c16="http://schemas.microsoft.com/office/drawing/2014/chart" uri="{C3380CC4-5D6E-409C-BE32-E72D297353CC}">
                  <c16:uniqueId val="{00000004-9F03-4075-80F4-11266DB1ECFE}"/>
                </c:ext>
              </c:extLst>
            </c:dLbl>
            <c:dLbl>
              <c:idx val="5"/>
              <c:layout>
                <c:manualLayout>
                  <c:x val="-3.7631578947368502E-2"/>
                  <c:y val="9.8417915331612302E-2"/>
                </c:manualLayout>
              </c:layout>
              <c:tx>
                <c:rich>
                  <a:bodyPr/>
                  <a:lstStyle/>
                  <a:p>
                    <a:fld id="{714013B1-B1A4-864B-ABCB-3C17DE62A585}" type="CELLRANGE">
                      <a:rPr lang="en-US" b="0" i="0" dirty="0">
                        <a:latin typeface="Trebuchet MS Regular" charset="0"/>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F03-4075-80F4-11266DB1ECFE}"/>
                </c:ext>
              </c:extLst>
            </c:dLbl>
            <c:dLbl>
              <c:idx val="6"/>
              <c:layout>
                <c:manualLayout>
                  <c:x val="-8.9605681195660796E-3"/>
                  <c:y val="-6.0407094445381697E-4"/>
                </c:manualLayout>
              </c:layout>
              <c:tx>
                <c:rich>
                  <a:bodyPr/>
                  <a:lstStyle/>
                  <a:p>
                    <a:fld id="{75D70824-D9FC-4BD7-A3DB-BC59836DA4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F03-4075-80F4-11266DB1ECFE}"/>
                </c:ext>
              </c:extLst>
            </c:dLbl>
            <c:dLbl>
              <c:idx val="7"/>
              <c:layout>
                <c:manualLayout>
                  <c:x val="-7.2192982456140503E-2"/>
                  <c:y val="9.2324710317937195E-3"/>
                </c:manualLayout>
              </c:layout>
              <c:tx>
                <c:rich>
                  <a:bodyPr/>
                  <a:lstStyle/>
                  <a:p>
                    <a:fld id="{D144B38A-A1AA-674E-8847-F4D86BCC057D}" type="CELLRANGE">
                      <a:rPr lang="en-US" b="0" i="0" dirty="0">
                        <a:latin typeface="Trebuchet MS Regular" charset="0"/>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F03-4075-80F4-11266DB1ECFE}"/>
                </c:ext>
              </c:extLst>
            </c:dLbl>
            <c:dLbl>
              <c:idx val="8"/>
              <c:layout>
                <c:manualLayout>
                  <c:x val="-8.9605681195661507E-3"/>
                  <c:y val="-5.6348648561609196E-17"/>
                </c:manualLayout>
              </c:layout>
              <c:tx>
                <c:rich>
                  <a:bodyPr/>
                  <a:lstStyle/>
                  <a:p>
                    <a:fld id="{511E0C52-87E0-BD45-A1D1-69BAE696464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F03-4075-80F4-11266DB1ECFE}"/>
                </c:ext>
              </c:extLst>
            </c:dLbl>
            <c:dLbl>
              <c:idx val="9"/>
              <c:layout>
                <c:manualLayout>
                  <c:x val="-8.9605681195660796E-3"/>
                  <c:y val="0"/>
                </c:manualLayout>
              </c:layout>
              <c:tx>
                <c:rich>
                  <a:bodyPr/>
                  <a:lstStyle/>
                  <a:p>
                    <a:fld id="{A90E7089-77DE-40AC-ABCB-6700CD42F46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F03-4075-80F4-11266DB1ECFE}"/>
                </c:ext>
              </c:extLst>
            </c:dLbl>
            <c:dLbl>
              <c:idx val="10"/>
              <c:tx>
                <c:rich>
                  <a:bodyPr/>
                  <a:lstStyle/>
                  <a:p>
                    <a:fld id="{82C30F28-F4E6-435F-9E66-D09B8E0BD37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F03-4075-80F4-11266DB1ECF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rebuchet MS" charset="0"/>
                    <a:ea typeface="Trebuchet MS" charset="0"/>
                    <a:cs typeface="Trebuchet MS"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Sheet1!$A$2:$A$12</c:f>
              <c:numCache>
                <c:formatCode>0.0%</c:formatCode>
                <c:ptCount val="11"/>
                <c:pt idx="0">
                  <c:v>9.2559000000000002E-2</c:v>
                </c:pt>
                <c:pt idx="1">
                  <c:v>9.7532999999999995E-2</c:v>
                </c:pt>
                <c:pt idx="2">
                  <c:v>0.107637</c:v>
                </c:pt>
                <c:pt idx="3">
                  <c:v>9.4083E-2</c:v>
                </c:pt>
                <c:pt idx="4">
                  <c:v>9.9346000000000004E-2</c:v>
                </c:pt>
                <c:pt idx="5">
                  <c:v>0.110704</c:v>
                </c:pt>
                <c:pt idx="6">
                  <c:v>0.11536100000000001</c:v>
                </c:pt>
                <c:pt idx="7">
                  <c:v>0.11083899999999999</c:v>
                </c:pt>
                <c:pt idx="8">
                  <c:v>0.10147299999999999</c:v>
                </c:pt>
                <c:pt idx="9">
                  <c:v>0.10988100000000001</c:v>
                </c:pt>
                <c:pt idx="10">
                  <c:v>0.16914799999999999</c:v>
                </c:pt>
              </c:numCache>
            </c:numRef>
          </c:xVal>
          <c:yVal>
            <c:numRef>
              <c:f>Sheet1!$B$2:$B$12</c:f>
              <c:numCache>
                <c:formatCode>0.00</c:formatCode>
                <c:ptCount val="11"/>
                <c:pt idx="0">
                  <c:v>0.35743002814325397</c:v>
                </c:pt>
                <c:pt idx="1">
                  <c:v>0.36741871352597599</c:v>
                </c:pt>
                <c:pt idx="2">
                  <c:v>0.27236560899978102</c:v>
                </c:pt>
                <c:pt idx="3">
                  <c:v>0.13237505246603701</c:v>
                </c:pt>
                <c:pt idx="4">
                  <c:v>0.13</c:v>
                </c:pt>
                <c:pt idx="5">
                  <c:v>8.3644545841280199E-2</c:v>
                </c:pt>
                <c:pt idx="6">
                  <c:v>8.0197268443202296E-2</c:v>
                </c:pt>
                <c:pt idx="7">
                  <c:v>7.35158050805369E-2</c:v>
                </c:pt>
                <c:pt idx="8">
                  <c:v>-0.26412763142447998</c:v>
                </c:pt>
                <c:pt idx="9">
                  <c:v>-0.45400439331368803</c:v>
                </c:pt>
                <c:pt idx="10">
                  <c:v>-0.748764556327701</c:v>
                </c:pt>
              </c:numCache>
            </c:numRef>
          </c:yVal>
          <c:smooth val="0"/>
          <c:extLst>
            <c:ext xmlns:c15="http://schemas.microsoft.com/office/drawing/2012/chart" uri="{02D57815-91ED-43cb-92C2-25804820EDAC}">
              <c15:datalabelsRange>
                <c15:f>Sheet1!$C$2:$C$12</c15:f>
                <c15:dlblRangeCache>
                  <c:ptCount val="11"/>
                  <c:pt idx="0">
                    <c:v>AUS</c:v>
                  </c:pt>
                  <c:pt idx="1">
                    <c:v>UK</c:v>
                  </c:pt>
                  <c:pt idx="2">
                    <c:v>NETH</c:v>
                  </c:pt>
                  <c:pt idx="3">
                    <c:v>NZ</c:v>
                  </c:pt>
                  <c:pt idx="4">
                    <c:v>NOR</c:v>
                  </c:pt>
                  <c:pt idx="5">
                    <c:v>SWE</c:v>
                  </c:pt>
                  <c:pt idx="6">
                    <c:v>SWIZ</c:v>
                  </c:pt>
                  <c:pt idx="7">
                    <c:v>GER</c:v>
                  </c:pt>
                  <c:pt idx="8">
                    <c:v>CAN</c:v>
                  </c:pt>
                  <c:pt idx="9">
                    <c:v>FRA</c:v>
                  </c:pt>
                  <c:pt idx="10">
                    <c:v>US</c:v>
                  </c:pt>
                </c15:dlblRangeCache>
              </c15:datalabelsRange>
            </c:ext>
            <c:ext xmlns:c16="http://schemas.microsoft.com/office/drawing/2014/chart" uri="{C3380CC4-5D6E-409C-BE32-E72D297353CC}">
              <c16:uniqueId val="{0000000B-9F03-4075-80F4-11266DB1ECFE}"/>
            </c:ext>
          </c:extLst>
        </c:ser>
        <c:dLbls>
          <c:showLegendKey val="0"/>
          <c:showVal val="0"/>
          <c:showCatName val="0"/>
          <c:showSerName val="0"/>
          <c:showPercent val="0"/>
          <c:showBubbleSize val="0"/>
        </c:dLbls>
        <c:axId val="1278823280"/>
        <c:axId val="1302365248"/>
      </c:scatterChart>
      <c:valAx>
        <c:axId val="1278823280"/>
        <c:scaling>
          <c:orientation val="minMax"/>
          <c:max val="0.2"/>
          <c:min val="0"/>
        </c:scaling>
        <c:delete val="0"/>
        <c:axPos val="b"/>
        <c:numFmt formatCode="0%" sourceLinked="0"/>
        <c:majorTickMark val="none"/>
        <c:minorTickMark val="none"/>
        <c:tickLblPos val="none"/>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crossAx val="1302365248"/>
        <c:crosses val="autoZero"/>
        <c:crossBetween val="midCat"/>
      </c:valAx>
      <c:valAx>
        <c:axId val="1302365248"/>
        <c:scaling>
          <c:orientation val="minMax"/>
          <c:max val="0.4"/>
        </c:scaling>
        <c:delete val="1"/>
        <c:axPos val="l"/>
        <c:numFmt formatCode="0.00" sourceLinked="1"/>
        <c:majorTickMark val="none"/>
        <c:minorTickMark val="none"/>
        <c:tickLblPos val="nextTo"/>
        <c:crossAx val="1278823280"/>
        <c:crosses val="autoZero"/>
        <c:crossBetween val="midCat"/>
      </c:valAx>
      <c:spPr>
        <a:noFill/>
        <a:ln>
          <a:noFill/>
        </a:ln>
        <a:effectLst/>
      </c:spPr>
    </c:plotArea>
    <c:plotVisOnly val="1"/>
    <c:dispBlanksAs val="gap"/>
    <c:showDLblsOverMax val="0"/>
  </c:chart>
  <c:spPr>
    <a:noFill/>
    <a:ln>
      <a:noFill/>
    </a:ln>
    <a:effectLst/>
  </c:spPr>
  <c:txPr>
    <a:bodyPr/>
    <a:lstStyle/>
    <a:p>
      <a:pPr>
        <a:defRPr sz="1400">
          <a:latin typeface="Trebuchet MS" charset="0"/>
          <a:ea typeface="Trebuchet MS" charset="0"/>
          <a:cs typeface="Trebuchet MS"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0165830089603E-2"/>
          <c:y val="4.4673539518900303E-2"/>
          <c:w val="0.94513665822798099"/>
          <c:h val="0.81143566996996097"/>
        </c:manualLayout>
      </c:layout>
      <c:lineChart>
        <c:grouping val="standard"/>
        <c:varyColors val="0"/>
        <c:ser>
          <c:idx val="0"/>
          <c:order val="0"/>
          <c:tx>
            <c:strRef>
              <c:f>Sheet1!$B$1</c:f>
              <c:strCache>
                <c:ptCount val="1"/>
                <c:pt idx="0">
                  <c:v>2004</c:v>
                </c:pt>
              </c:strCache>
            </c:strRef>
          </c:tx>
          <c:spPr>
            <a:ln w="28575" cap="rnd">
              <a:noFill/>
              <a:round/>
            </a:ln>
            <a:effectLst/>
          </c:spPr>
          <c:marker>
            <c:symbol val="circle"/>
            <c:size val="12"/>
            <c:spPr>
              <a:solidFill>
                <a:schemeClr val="accent2">
                  <a:lumMod val="40000"/>
                  <a:lumOff val="60000"/>
                </a:schemeClr>
              </a:solidFill>
              <a:ln w="9525">
                <a:noFill/>
              </a:ln>
              <a:effectLst/>
            </c:spPr>
          </c:marker>
          <c:cat>
            <c:strRef>
              <c:f>Sheet1!$A$2:$A$12</c:f>
              <c:strCache>
                <c:ptCount val="11"/>
                <c:pt idx="0">
                  <c:v>SWIZ</c:v>
                </c:pt>
                <c:pt idx="1">
                  <c:v>FRA</c:v>
                </c:pt>
                <c:pt idx="2">
                  <c:v>AUS</c:v>
                </c:pt>
                <c:pt idx="3">
                  <c:v>NOR</c:v>
                </c:pt>
                <c:pt idx="4">
                  <c:v>SWE</c:v>
                </c:pt>
                <c:pt idx="5">
                  <c:v>NETH</c:v>
                </c:pt>
                <c:pt idx="6">
                  <c:v>CAN</c:v>
                </c:pt>
                <c:pt idx="7">
                  <c:v>GER</c:v>
                </c:pt>
                <c:pt idx="8">
                  <c:v>UK</c:v>
                </c:pt>
                <c:pt idx="9">
                  <c:v>NZ</c:v>
                </c:pt>
                <c:pt idx="10">
                  <c:v>US</c:v>
                </c:pt>
              </c:strCache>
            </c:strRef>
          </c:cat>
          <c:val>
            <c:numRef>
              <c:f>Sheet1!$B$2:$B$12</c:f>
              <c:numCache>
                <c:formatCode>0.00</c:formatCode>
                <c:ptCount val="11"/>
                <c:pt idx="0">
                  <c:v>77.909294743597599</c:v>
                </c:pt>
                <c:pt idx="1">
                  <c:v>84.175611628522546</c:v>
                </c:pt>
                <c:pt idx="2">
                  <c:v>87.504883602211322</c:v>
                </c:pt>
                <c:pt idx="3">
                  <c:v>94.470503850505779</c:v>
                </c:pt>
                <c:pt idx="4">
                  <c:v>93.407369679216004</c:v>
                </c:pt>
                <c:pt idx="5">
                  <c:v>107.84659400110159</c:v>
                </c:pt>
                <c:pt idx="6">
                  <c:v>104.2024552929291</c:v>
                </c:pt>
                <c:pt idx="7">
                  <c:v>114.7526578454377</c:v>
                </c:pt>
                <c:pt idx="8">
                  <c:v>134.9633643065238</c:v>
                </c:pt>
                <c:pt idx="9">
                  <c:v>127.4164860862885</c:v>
                </c:pt>
                <c:pt idx="10">
                  <c:v>132.99640210656801</c:v>
                </c:pt>
              </c:numCache>
            </c:numRef>
          </c:val>
          <c:smooth val="0"/>
          <c:extLst>
            <c:ext xmlns:c16="http://schemas.microsoft.com/office/drawing/2014/chart" uri="{C3380CC4-5D6E-409C-BE32-E72D297353CC}">
              <c16:uniqueId val="{00000000-03AA-41B1-A7B9-6B1360169358}"/>
            </c:ext>
          </c:extLst>
        </c:ser>
        <c:ser>
          <c:idx val="1"/>
          <c:order val="1"/>
          <c:tx>
            <c:strRef>
              <c:f>Sheet1!$C$1</c:f>
              <c:strCache>
                <c:ptCount val="1"/>
                <c:pt idx="0">
                  <c:v>2014</c:v>
                </c:pt>
              </c:strCache>
            </c:strRef>
          </c:tx>
          <c:spPr>
            <a:ln w="25400" cap="rnd">
              <a:noFill/>
              <a:round/>
            </a:ln>
            <a:effectLst/>
          </c:spPr>
          <c:marker>
            <c:symbol val="circle"/>
            <c:size val="12"/>
            <c:spPr>
              <a:solidFill>
                <a:schemeClr val="accent2"/>
              </a:solidFill>
              <a:ln w="9525">
                <a:noFill/>
              </a:ln>
              <a:effectLst/>
            </c:spPr>
          </c:marker>
          <c:cat>
            <c:strRef>
              <c:f>Sheet1!$A$2:$A$12</c:f>
              <c:strCache>
                <c:ptCount val="11"/>
                <c:pt idx="0">
                  <c:v>SWIZ</c:v>
                </c:pt>
                <c:pt idx="1">
                  <c:v>FRA</c:v>
                </c:pt>
                <c:pt idx="2">
                  <c:v>AUS</c:v>
                </c:pt>
                <c:pt idx="3">
                  <c:v>NOR</c:v>
                </c:pt>
                <c:pt idx="4">
                  <c:v>SWE</c:v>
                </c:pt>
                <c:pt idx="5">
                  <c:v>NETH</c:v>
                </c:pt>
                <c:pt idx="6">
                  <c:v>CAN</c:v>
                </c:pt>
                <c:pt idx="7">
                  <c:v>GER</c:v>
                </c:pt>
                <c:pt idx="8">
                  <c:v>UK</c:v>
                </c:pt>
                <c:pt idx="9">
                  <c:v>NZ</c:v>
                </c:pt>
                <c:pt idx="10">
                  <c:v>US</c:v>
                </c:pt>
              </c:strCache>
            </c:strRef>
          </c:cat>
          <c:val>
            <c:numRef>
              <c:f>Sheet1!$C$2:$C$12</c:f>
              <c:numCache>
                <c:formatCode>0.00</c:formatCode>
                <c:ptCount val="11"/>
                <c:pt idx="0">
                  <c:v>55.490091537362538</c:v>
                </c:pt>
                <c:pt idx="1">
                  <c:v>60.570977176235999</c:v>
                </c:pt>
                <c:pt idx="2">
                  <c:v>62.230092780289063</c:v>
                </c:pt>
                <c:pt idx="3">
                  <c:v>63.989529644732393</c:v>
                </c:pt>
                <c:pt idx="4">
                  <c:v>68.788797775237853</c:v>
                </c:pt>
                <c:pt idx="5">
                  <c:v>71.512053241306916</c:v>
                </c:pt>
                <c:pt idx="6">
                  <c:v>77.608829076628183</c:v>
                </c:pt>
                <c:pt idx="7">
                  <c:v>82.924030677637916</c:v>
                </c:pt>
                <c:pt idx="8">
                  <c:v>85.044777602565674</c:v>
                </c:pt>
                <c:pt idx="9">
                  <c:v>87.266747261463678</c:v>
                </c:pt>
                <c:pt idx="10">
                  <c:v>111.7029721089984</c:v>
                </c:pt>
              </c:numCache>
            </c:numRef>
          </c:val>
          <c:smooth val="0"/>
          <c:extLst>
            <c:ext xmlns:c16="http://schemas.microsoft.com/office/drawing/2014/chart" uri="{C3380CC4-5D6E-409C-BE32-E72D297353CC}">
              <c16:uniqueId val="{00000001-03AA-41B1-A7B9-6B1360169358}"/>
            </c:ext>
          </c:extLst>
        </c:ser>
        <c:dLbls>
          <c:showLegendKey val="0"/>
          <c:showVal val="0"/>
          <c:showCatName val="0"/>
          <c:showSerName val="0"/>
          <c:showPercent val="0"/>
          <c:showBubbleSize val="0"/>
        </c:dLbls>
        <c:dropLines>
          <c:spPr>
            <a:ln w="25400" cap="flat" cmpd="sng" algn="ctr">
              <a:solidFill>
                <a:schemeClr val="tx1">
                  <a:lumMod val="20000"/>
                  <a:lumOff val="80000"/>
                </a:schemeClr>
              </a:solidFill>
              <a:round/>
            </a:ln>
            <a:effectLst/>
          </c:spPr>
        </c:dropLines>
        <c:marker val="1"/>
        <c:smooth val="0"/>
        <c:axId val="1278653072"/>
        <c:axId val="1279129760"/>
      </c:lineChart>
      <c:catAx>
        <c:axId val="127865307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279129760"/>
        <c:crosses val="autoZero"/>
        <c:auto val="1"/>
        <c:lblAlgn val="ctr"/>
        <c:lblOffset val="100"/>
        <c:tickMarkSkip val="1"/>
        <c:noMultiLvlLbl val="0"/>
      </c:catAx>
      <c:valAx>
        <c:axId val="1279129760"/>
        <c:scaling>
          <c:orientation val="minMax"/>
          <c:max val="160"/>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0000"/>
                    <a:lumOff val="40000"/>
                  </a:schemeClr>
                </a:solidFill>
                <a:latin typeface="+mn-lt"/>
                <a:ea typeface="+mn-ea"/>
                <a:cs typeface="+mn-cs"/>
              </a:defRPr>
            </a:pPr>
            <a:endParaRPr lang="en-US"/>
          </a:p>
        </c:txPr>
        <c:crossAx val="127865307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094" y="8917423"/>
            <a:ext cx="3077739" cy="469424"/>
          </a:xfrm>
          <a:prstGeom prst="rect">
            <a:avLst/>
          </a:prstGeom>
        </p:spPr>
        <p:txBody>
          <a:bodyPr vert="horz" lIns="94229" tIns="47114" rIns="94229" bIns="47114" rtlCol="0" anchor="b"/>
          <a:lstStyle>
            <a:lvl1pPr algn="r" fontAlgn="auto">
              <a:spcBef>
                <a:spcPts val="0"/>
              </a:spcBef>
              <a:spcAft>
                <a:spcPts val="0"/>
              </a:spcAft>
              <a:defRPr sz="1200" smtClean="0">
                <a:latin typeface="+mn-lt"/>
              </a:defRPr>
            </a:lvl1pPr>
          </a:lstStyle>
          <a:p>
            <a:pPr>
              <a:defRPr/>
            </a:pPr>
            <a:fld id="{173621C2-B1FE-4C31-B38C-12901DDE8D69}" type="slidenum">
              <a:rPr lang="en-US"/>
              <a:pPr>
                <a:defRPr/>
              </a:pPr>
              <a:t>‹#›</a:t>
            </a:fld>
            <a:endParaRPr lang="en-US" dirty="0"/>
          </a:p>
        </p:txBody>
      </p:sp>
    </p:spTree>
    <p:extLst>
      <p:ext uri="{BB962C8B-B14F-4D97-AF65-F5344CB8AC3E}">
        <p14:creationId xmlns:p14="http://schemas.microsoft.com/office/powerpoint/2010/main" val="6002732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29" tIns="47114" rIns="94229" bIns="47114"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29" tIns="47114" rIns="94229" bIns="47114" rtlCol="0"/>
          <a:lstStyle>
            <a:lvl1pPr algn="r" fontAlgn="auto">
              <a:spcBef>
                <a:spcPts val="0"/>
              </a:spcBef>
              <a:spcAft>
                <a:spcPts val="0"/>
              </a:spcAft>
              <a:defRPr sz="1200" smtClean="0">
                <a:latin typeface="+mn-lt"/>
              </a:defRPr>
            </a:lvl1pPr>
          </a:lstStyle>
          <a:p>
            <a:pPr>
              <a:defRPr/>
            </a:pPr>
            <a:fld id="{D29EB0A2-921C-404D-937B-5DC546610468}" type="datetimeFigureOut">
              <a:rPr lang="en-US"/>
              <a:pPr>
                <a:defRPr/>
              </a:pPr>
              <a:t>9/11/2017</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917423"/>
            <a:ext cx="3077739" cy="469424"/>
          </a:xfrm>
          <a:prstGeom prst="rect">
            <a:avLst/>
          </a:prstGeom>
        </p:spPr>
        <p:txBody>
          <a:bodyPr vert="horz" lIns="94229" tIns="47114" rIns="94229" bIns="47114"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229" tIns="47114" rIns="94229" bIns="47114" rtlCol="0" anchor="b"/>
          <a:lstStyle>
            <a:lvl1pPr algn="r" fontAlgn="auto">
              <a:spcBef>
                <a:spcPts val="0"/>
              </a:spcBef>
              <a:spcAft>
                <a:spcPts val="0"/>
              </a:spcAft>
              <a:defRPr sz="1200" smtClean="0">
                <a:latin typeface="+mn-lt"/>
              </a:defRPr>
            </a:lvl1pPr>
          </a:lstStyle>
          <a:p>
            <a:pPr>
              <a:defRPr/>
            </a:pPr>
            <a:fld id="{92EF5756-C0CA-420B-A109-850AB556B11F}" type="slidenum">
              <a:rPr lang="en-US"/>
              <a:pPr>
                <a:defRPr/>
              </a:pPr>
              <a:t>‹#›</a:t>
            </a:fld>
            <a:endParaRPr lang="en-US" dirty="0"/>
          </a:p>
        </p:txBody>
      </p:sp>
    </p:spTree>
    <p:extLst>
      <p:ext uri="{BB962C8B-B14F-4D97-AF65-F5344CB8AC3E}">
        <p14:creationId xmlns:p14="http://schemas.microsoft.com/office/powerpoint/2010/main" val="4080527628"/>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C94DC43E-3AA4-400E-B6CD-F9BAC5AC1946}" type="slidenum">
              <a:rPr lang="en-US">
                <a:solidFill>
                  <a:prstClr val="black"/>
                </a:solidFill>
              </a:rPr>
              <a:pPr>
                <a:defRPr/>
              </a:pPr>
              <a:t>4</a:t>
            </a:fld>
            <a:endParaRPr lang="en-US">
              <a:solidFill>
                <a:prstClr val="black"/>
              </a:solidFill>
            </a:endParaRPr>
          </a:p>
        </p:txBody>
      </p:sp>
      <p:sp>
        <p:nvSpPr>
          <p:cNvPr id="297986" name="Rectangle 2"/>
          <p:cNvSpPr>
            <a:spLocks noGrp="1" noRot="1" noChangeAspect="1" noChangeArrowheads="1" noTextEdit="1"/>
          </p:cNvSpPr>
          <p:nvPr>
            <p:ph type="sldImg"/>
          </p:nvPr>
        </p:nvSpPr>
        <p:spPr>
          <a:xfrm>
            <a:off x="1295400" y="715963"/>
            <a:ext cx="4778375" cy="3584575"/>
          </a:xfrm>
          <a:ln/>
        </p:spPr>
      </p:sp>
      <p:sp>
        <p:nvSpPr>
          <p:cNvPr id="297987" name="Rectangle 3"/>
          <p:cNvSpPr>
            <a:spLocks noGrp="1" noChangeArrowheads="1"/>
          </p:cNvSpPr>
          <p:nvPr>
            <p:ph type="body" idx="1"/>
          </p:nvPr>
        </p:nvSpPr>
        <p:spPr>
          <a:xfrm>
            <a:off x="737203" y="4537914"/>
            <a:ext cx="5890922" cy="4296493"/>
          </a:xfrm>
          <a:noFill/>
          <a:ln/>
        </p:spPr>
        <p:txBody>
          <a:bodyPr/>
          <a:lstStyle/>
          <a:p>
            <a:endParaRPr lang="en-US"/>
          </a:p>
        </p:txBody>
      </p:sp>
    </p:spTree>
    <p:extLst>
      <p:ext uri="{BB962C8B-B14F-4D97-AF65-F5344CB8AC3E}">
        <p14:creationId xmlns:p14="http://schemas.microsoft.com/office/powerpoint/2010/main" val="107306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eaLnBrk="1" hangingPunct="1"/>
            <a:fld id="{9E37038C-40E2-4951-A758-026E704F3F1C}" type="slidenum">
              <a:rPr lang="en-US" altLang="en-US" sz="1200" b="0">
                <a:solidFill>
                  <a:srgbClr val="000000"/>
                </a:solidFill>
                <a:latin typeface="Calibri" panose="020F0502020204030204" pitchFamily="34" charset="0"/>
              </a:rPr>
              <a:pPr eaLnBrk="1" hangingPunct="1"/>
              <a:t>9</a:t>
            </a:fld>
            <a:endParaRPr lang="en-US" altLang="en-US" sz="1200" b="0">
              <a:solidFill>
                <a:srgbClr val="000000"/>
              </a:solidFill>
              <a:latin typeface="Calibri" panose="020F0502020204030204" pitchFamily="34" charset="0"/>
            </a:endParaRPr>
          </a:p>
        </p:txBody>
      </p:sp>
    </p:spTree>
    <p:extLst>
      <p:ext uri="{BB962C8B-B14F-4D97-AF65-F5344CB8AC3E}">
        <p14:creationId xmlns:p14="http://schemas.microsoft.com/office/powerpoint/2010/main" val="23794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Healthcare Evolution</a:t>
            </a:r>
          </a:p>
          <a:p>
            <a:endParaRPr lang="en-US" dirty="0"/>
          </a:p>
        </p:txBody>
      </p:sp>
      <p:sp>
        <p:nvSpPr>
          <p:cNvPr id="4" name="Slide Number Placeholder 3"/>
          <p:cNvSpPr>
            <a:spLocks noGrp="1"/>
          </p:cNvSpPr>
          <p:nvPr>
            <p:ph type="sldNum" sz="quarter" idx="10"/>
          </p:nvPr>
        </p:nvSpPr>
        <p:spPr/>
        <p:txBody>
          <a:bodyPr/>
          <a:lstStyle/>
          <a:p>
            <a:fld id="{D243A6E0-9A7D-47C7-A7BB-437450FB8F48}" type="slidenum">
              <a:rPr lang="en-US" smtClean="0"/>
              <a:pPr/>
              <a:t>22</a:t>
            </a:fld>
            <a:endParaRPr lang="en-US" dirty="0"/>
          </a:p>
        </p:txBody>
      </p:sp>
    </p:spTree>
    <p:extLst>
      <p:ext uri="{BB962C8B-B14F-4D97-AF65-F5344CB8AC3E}">
        <p14:creationId xmlns:p14="http://schemas.microsoft.com/office/powerpoint/2010/main" val="50738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1497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Healthcare Evolution</a:t>
            </a:r>
          </a:p>
          <a:p>
            <a:endParaRPr lang="en-US" dirty="0"/>
          </a:p>
        </p:txBody>
      </p:sp>
      <p:sp>
        <p:nvSpPr>
          <p:cNvPr id="4" name="Slide Number Placeholder 3"/>
          <p:cNvSpPr>
            <a:spLocks noGrp="1"/>
          </p:cNvSpPr>
          <p:nvPr>
            <p:ph type="sldNum" sz="quarter" idx="10"/>
          </p:nvPr>
        </p:nvSpPr>
        <p:spPr/>
        <p:txBody>
          <a:bodyPr/>
          <a:lstStyle/>
          <a:p>
            <a:fld id="{D243A6E0-9A7D-47C7-A7BB-437450FB8F48}" type="slidenum">
              <a:rPr lang="en-US" smtClean="0"/>
              <a:pPr/>
              <a:t>52</a:t>
            </a:fld>
            <a:endParaRPr lang="en-US" dirty="0"/>
          </a:p>
        </p:txBody>
      </p:sp>
    </p:spTree>
    <p:extLst>
      <p:ext uri="{BB962C8B-B14F-4D97-AF65-F5344CB8AC3E}">
        <p14:creationId xmlns:p14="http://schemas.microsoft.com/office/powerpoint/2010/main" val="89487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454024"/>
          </a:xfrm>
        </p:spPr>
        <p:txBody>
          <a:bodyPr/>
          <a:lstStyle>
            <a:lvl1pPr>
              <a:defRPr b="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578225"/>
            <a:ext cx="7772400" cy="307975"/>
          </a:xfrm>
        </p:spPr>
        <p:txBody>
          <a:bodyPr/>
          <a:lstStyle>
            <a:lvl1pPr marL="0" indent="0" algn="l">
              <a:buNone/>
              <a:defRPr>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Content Placeholder 16"/>
          <p:cNvSpPr>
            <a:spLocks noGrp="1"/>
          </p:cNvSpPr>
          <p:nvPr>
            <p:ph sz="quarter" idx="13"/>
          </p:nvPr>
        </p:nvSpPr>
        <p:spPr>
          <a:xfrm>
            <a:off x="685800" y="3913187"/>
            <a:ext cx="1179512" cy="277813"/>
          </a:xfrm>
        </p:spPr>
        <p:txBody>
          <a:bodyPr/>
          <a:lstStyle>
            <a:lvl1pPr>
              <a:buNone/>
              <a:defRPr lang="en-US" sz="1200" kern="1200" dirty="0" smtClean="0">
                <a:solidFill>
                  <a:schemeClr val="tx1">
                    <a:lumMod val="50000"/>
                    <a:lumOff val="50000"/>
                  </a:schemeClr>
                </a:solidFill>
                <a:latin typeface="+mn-lt"/>
                <a:ea typeface="+mn-ea"/>
                <a:cs typeface="+mn-cs"/>
              </a:defRPr>
            </a:lvl1pPr>
          </a:lstStyle>
          <a:p>
            <a:pPr lvl="0"/>
            <a:r>
              <a:rPr lang="en-US"/>
              <a:t>Click to edit Master text styles</a:t>
            </a:r>
          </a:p>
        </p:txBody>
      </p:sp>
      <p:sp>
        <p:nvSpPr>
          <p:cNvPr id="7" name="Date Placeholder 11"/>
          <p:cNvSpPr>
            <a:spLocks noGrp="1"/>
          </p:cNvSpPr>
          <p:nvPr>
            <p:ph type="dt" sz="half" idx="14"/>
          </p:nvPr>
        </p:nvSpPr>
        <p:spPr>
          <a:xfrm>
            <a:off x="457200" y="6648450"/>
            <a:ext cx="685800" cy="136525"/>
          </a:xfrm>
          <a:prstGeom prst="rect">
            <a:avLst/>
          </a:prstGeom>
        </p:spPr>
        <p:txBody>
          <a:bodyPr/>
          <a:lstStyle>
            <a:lvl1pPr>
              <a:defRPr/>
            </a:lvl1pPr>
          </a:lstStyle>
          <a:p>
            <a:pPr>
              <a:defRPr/>
            </a:pPr>
            <a:fld id="{D7C22B5A-88CA-034A-9F17-754EBA07F07F}" type="datetime1">
              <a:rPr lang="en-US" smtClean="0"/>
              <a:t>9/11/2017</a:t>
            </a:fld>
            <a:endParaRPr lang="en-US" dirty="0"/>
          </a:p>
        </p:txBody>
      </p:sp>
      <p:sp>
        <p:nvSpPr>
          <p:cNvPr id="6" name="Footer Placeholder 4"/>
          <p:cNvSpPr>
            <a:spLocks noGrp="1"/>
          </p:cNvSpPr>
          <p:nvPr>
            <p:ph type="ftr" sz="quarter" idx="11"/>
          </p:nvPr>
        </p:nvSpPr>
        <p:spPr>
          <a:xfrm>
            <a:off x="987425" y="6648450"/>
            <a:ext cx="7388225" cy="136525"/>
          </a:xfrm>
          <a:prstGeom prst="rect">
            <a:avLst/>
          </a:prstGeom>
        </p:spPr>
        <p:txBody>
          <a:bodyPr/>
          <a:lstStyle/>
          <a:p>
            <a:pPr>
              <a:defRPr/>
            </a:pPr>
            <a:r>
              <a:rPr lang="en-US" dirty="0">
                <a:solidFill>
                  <a:prstClr val="white">
                    <a:lumMod val="50000"/>
                  </a:prstClr>
                </a:solidFill>
              </a:rPr>
              <a:t>Confidential And Proprietary – All Rights Reserved – For Internal Use Only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254747" y="1600202"/>
            <a:ext cx="2744722" cy="4571998"/>
          </a:xfrm>
        </p:spPr>
        <p:txBody>
          <a:bodyPr>
            <a:noAutofit/>
          </a:bodyPr>
          <a:lstStyle>
            <a:lvl1pPr>
              <a:spcBef>
                <a:spcPts val="0"/>
              </a:spcBef>
              <a:defRPr sz="1200">
                <a:latin typeface="+mn-lt"/>
              </a:defRPr>
            </a:lvl1pPr>
            <a:lvl2pPr marL="592701" indent="-237080">
              <a:spcBef>
                <a:spcPts val="0"/>
              </a:spcBef>
              <a:buFont typeface="Arial" pitchFamily="34" charset="0"/>
              <a:buChar char="-"/>
              <a:defRPr sz="1200">
                <a:latin typeface="+mn-lt"/>
              </a:defRPr>
            </a:lvl2pPr>
            <a:lvl3pPr marL="829781" indent="-237080">
              <a:spcBef>
                <a:spcPts val="0"/>
              </a:spcBef>
              <a:buFont typeface="Arial" pitchFamily="34" charset="0"/>
              <a:buChar char="»"/>
              <a:defRPr sz="1200">
                <a:latin typeface="+mn-lt"/>
              </a:defRPr>
            </a:lvl3pPr>
            <a:lvl4pPr marL="1066862" indent="-237080">
              <a:spcBef>
                <a:spcPts val="0"/>
              </a:spcBef>
              <a:buFont typeface="Arial" pitchFamily="34" charset="0"/>
              <a:buChar char="-"/>
              <a:defRPr sz="12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3208514" y="1600202"/>
            <a:ext cx="2744722" cy="4571998"/>
          </a:xfrm>
        </p:spPr>
        <p:txBody>
          <a:bodyPr>
            <a:noAutofit/>
          </a:bodyPr>
          <a:lstStyle>
            <a:lvl1pPr>
              <a:spcBef>
                <a:spcPts val="0"/>
              </a:spcBef>
              <a:defRPr sz="1200">
                <a:latin typeface="+mn-lt"/>
              </a:defRPr>
            </a:lvl1pPr>
            <a:lvl2pPr marL="592701" indent="-237080">
              <a:spcBef>
                <a:spcPts val="0"/>
              </a:spcBef>
              <a:buFont typeface="Arial" pitchFamily="34" charset="0"/>
              <a:buChar char="-"/>
              <a:defRPr sz="1200">
                <a:latin typeface="+mn-lt"/>
              </a:defRPr>
            </a:lvl2pPr>
            <a:lvl3pPr marL="829781" indent="-237080">
              <a:spcBef>
                <a:spcPts val="0"/>
              </a:spcBef>
              <a:buFont typeface="Arial" pitchFamily="34" charset="0"/>
              <a:buChar char="»"/>
              <a:defRPr sz="1200">
                <a:latin typeface="+mn-lt"/>
              </a:defRPr>
            </a:lvl3pPr>
            <a:lvl4pPr marL="1066862" indent="-237080">
              <a:spcBef>
                <a:spcPts val="0"/>
              </a:spcBef>
              <a:buFont typeface="Arial" pitchFamily="34" charset="0"/>
              <a:buChar char="-"/>
              <a:defRPr sz="12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4"/>
          </p:nvPr>
        </p:nvSpPr>
        <p:spPr>
          <a:xfrm>
            <a:off x="6162281" y="1600202"/>
            <a:ext cx="2744722" cy="4571998"/>
          </a:xfrm>
        </p:spPr>
        <p:txBody>
          <a:bodyPr>
            <a:noAutofit/>
          </a:bodyPr>
          <a:lstStyle>
            <a:lvl1pPr>
              <a:spcBef>
                <a:spcPts val="0"/>
              </a:spcBef>
              <a:defRPr sz="1200">
                <a:latin typeface="+mn-lt"/>
              </a:defRPr>
            </a:lvl1pPr>
            <a:lvl2pPr marL="592701" indent="-237080">
              <a:spcBef>
                <a:spcPts val="0"/>
              </a:spcBef>
              <a:buFont typeface="Arial" pitchFamily="34" charset="0"/>
              <a:buChar char="-"/>
              <a:defRPr sz="1200">
                <a:latin typeface="+mn-lt"/>
              </a:defRPr>
            </a:lvl2pPr>
            <a:lvl3pPr marL="829781" indent="-237080">
              <a:spcBef>
                <a:spcPts val="0"/>
              </a:spcBef>
              <a:buFont typeface="Arial" pitchFamily="34" charset="0"/>
              <a:buChar char="»"/>
              <a:defRPr sz="1200">
                <a:latin typeface="+mn-lt"/>
              </a:defRPr>
            </a:lvl3pPr>
            <a:lvl4pPr marL="1066862" indent="-237080">
              <a:spcBef>
                <a:spcPts val="0"/>
              </a:spcBef>
              <a:buFont typeface="Arial" pitchFamily="34" charset="0"/>
              <a:buChar char="-"/>
              <a:defRPr sz="12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7" name="Date Placeholder 6"/>
          <p:cNvSpPr>
            <a:spLocks noGrp="1"/>
          </p:cNvSpPr>
          <p:nvPr>
            <p:ph type="dt" sz="half" idx="15"/>
          </p:nvPr>
        </p:nvSpPr>
        <p:spPr>
          <a:xfrm>
            <a:off x="457200" y="6605816"/>
            <a:ext cx="184666" cy="215444"/>
          </a:xfrm>
          <a:prstGeom prst="rect">
            <a:avLst/>
          </a:prstGeom>
        </p:spPr>
        <p:txBody>
          <a:bodyPr/>
          <a:lstStyle>
            <a:lvl1pPr>
              <a:defRPr dirty="0"/>
            </a:lvl1pPr>
          </a:lstStyle>
          <a:p>
            <a:pPr>
              <a:defRPr/>
            </a:pPr>
            <a:fld id="{C9BB2DA8-0604-0B4D-B659-7C3E7A879D63}" type="datetime1">
              <a:rPr lang="en-US" smtClean="0"/>
              <a:t>9/11/2017</a:t>
            </a:fld>
            <a:endParaRPr lang="en-US"/>
          </a:p>
        </p:txBody>
      </p:sp>
      <p:sp>
        <p:nvSpPr>
          <p:cNvPr id="8" name="Slide Number Placeholder 7"/>
          <p:cNvSpPr>
            <a:spLocks noGrp="1"/>
          </p:cNvSpPr>
          <p:nvPr>
            <p:ph type="sldNum" sz="quarter" idx="16"/>
          </p:nvPr>
        </p:nvSpPr>
        <p:spPr>
          <a:xfrm>
            <a:off x="8382000" y="6645275"/>
            <a:ext cx="304800" cy="136525"/>
          </a:xfrm>
          <a:prstGeom prst="rect">
            <a:avLst/>
          </a:prstGeom>
        </p:spPr>
        <p:txBody>
          <a:bodyPr/>
          <a:lstStyle>
            <a:lvl1pPr>
              <a:defRPr/>
            </a:lvl1pPr>
          </a:lstStyle>
          <a:p>
            <a:pPr>
              <a:defRPr/>
            </a:pPr>
            <a:fld id="{CC4B2AC4-39AB-4B7C-A8C4-9CDE1A39068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3"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A5E30AC7-B4FC-7E41-8AC2-5BF6D2EE2619}" type="datetime1">
              <a:rPr lang="en-US" smtClean="0"/>
              <a:t>9/11/2017</a:t>
            </a:fld>
            <a:endParaRPr lang="en-US"/>
          </a:p>
        </p:txBody>
      </p:sp>
      <p:sp>
        <p:nvSpPr>
          <p:cNvPr id="4"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45952144-A814-48B5-B356-737F9E26902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03528BA4-6B4B-3B48-9434-008054C8A480}" type="datetime1">
              <a:rPr lang="en-US" smtClean="0"/>
              <a:t>9/11/2017</a:t>
            </a:fld>
            <a:endParaRPr lang="en-US"/>
          </a:p>
        </p:txBody>
      </p:sp>
      <p:sp>
        <p:nvSpPr>
          <p:cNvPr id="3"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FDFA1B6D-D84F-4302-97A6-F2D0C76EF67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600201"/>
            <a:ext cx="8229600" cy="4525963"/>
          </a:xfrm>
        </p:spPr>
        <p:txBody>
          <a:bodyPr rtlCol="0">
            <a:noAutofit/>
          </a:bodyPr>
          <a:lstStyle>
            <a:lvl1pPr>
              <a:defRPr>
                <a:latin typeface="+mn-lt"/>
              </a:defRPr>
            </a:lvl1pPr>
          </a:lstStyle>
          <a:p>
            <a:pPr lvl="0"/>
            <a:r>
              <a:rPr lang="en-US" noProof="0"/>
              <a:t>Click icon to add chart</a:t>
            </a:r>
          </a:p>
        </p:txBody>
      </p:sp>
      <p:sp>
        <p:nvSpPr>
          <p:cNvPr id="8"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4"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27412111-59DE-9A48-B14A-B8E83C8679D7}" type="datetime1">
              <a:rPr lang="en-US" smtClean="0"/>
              <a:t>9/11/2017</a:t>
            </a:fld>
            <a:endParaRPr lang="en-US"/>
          </a:p>
        </p:txBody>
      </p:sp>
      <p:sp>
        <p:nvSpPr>
          <p:cNvPr id="5"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0FFF4A51-4FE6-40C7-87A6-22E5CAC8117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3701" y="1293466"/>
            <a:ext cx="4148902" cy="5097774"/>
          </a:xfrm>
        </p:spPr>
        <p:txBody>
          <a:bodyPr>
            <a:noAutofit/>
          </a:bodyPr>
          <a:lstStyle>
            <a:lvl1pPr>
              <a:spcBef>
                <a:spcPts val="0"/>
              </a:spcBef>
              <a:defRPr sz="1400">
                <a:latin typeface="+mn-lt"/>
              </a:defRPr>
            </a:lvl1pPr>
            <a:lvl2pPr>
              <a:spcBef>
                <a:spcPts val="0"/>
              </a:spcBef>
              <a:defRPr sz="1400">
                <a:latin typeface="+mn-lt"/>
              </a:defRPr>
            </a:lvl2pPr>
            <a:lvl3pPr>
              <a:spcBef>
                <a:spcPts val="0"/>
              </a:spcBef>
              <a:defRPr sz="1400">
                <a:latin typeface="+mn-lt"/>
              </a:defRPr>
            </a:lvl3pPr>
            <a:lvl4pPr>
              <a:spcBef>
                <a:spcPts val="0"/>
              </a:spcBef>
              <a:defRPr sz="1400">
                <a:latin typeface="+mn-lt"/>
              </a:defRPr>
            </a:lvl4pPr>
            <a:lvl5pPr>
              <a:spcBef>
                <a:spcPts val="0"/>
              </a:spcBef>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4645874" y="1293466"/>
            <a:ext cx="4148902" cy="5097774"/>
          </a:xfrm>
        </p:spPr>
        <p:txBody>
          <a:bodyPr rtlCol="0">
            <a:noAutofit/>
          </a:bodyPr>
          <a:lstStyle>
            <a:lvl1pPr>
              <a:spcBef>
                <a:spcPts val="0"/>
              </a:spcBef>
              <a:defRPr sz="1400">
                <a:latin typeface="+mn-lt"/>
              </a:defRPr>
            </a:lvl1pPr>
          </a:lstStyle>
          <a:p>
            <a:pPr lvl="0"/>
            <a:r>
              <a:rPr lang="en-US" noProof="0"/>
              <a:t>Click icon to add chart</a:t>
            </a:r>
            <a:endParaRPr lang="en-US" noProof="0" dirty="0"/>
          </a:p>
        </p:txBody>
      </p:sp>
      <p:sp>
        <p:nvSpPr>
          <p:cNvPr id="10"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5"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8F9D9210-2790-F941-AE68-34979F13F901}" type="datetime1">
              <a:rPr lang="en-US" smtClean="0"/>
              <a:t>9/11/2017</a:t>
            </a:fld>
            <a:endParaRPr lang="en-US"/>
          </a:p>
        </p:txBody>
      </p:sp>
      <p:sp>
        <p:nvSpPr>
          <p:cNvPr id="6"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3D30F6F6-F881-4A90-85BB-1740C8EA5CA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dea at top">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90600"/>
            <a:ext cx="8686800" cy="792162"/>
          </a:xfrm>
        </p:spPr>
        <p:txBody>
          <a:bodyPr/>
          <a:lstStyle>
            <a:lvl1pPr marL="0" indent="0" algn="ctr">
              <a:buNone/>
              <a:defRPr sz="1800" b="1">
                <a:latin typeface="+mn-lt"/>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7"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52600"/>
            <a:ext cx="8686800" cy="4648200"/>
          </a:xfrm>
        </p:spPr>
        <p:txBody>
          <a:bodyPr/>
          <a:lstStyle>
            <a:lvl1pPr>
              <a:spcBef>
                <a:spcPts val="0"/>
              </a:spcBef>
              <a:defRPr sz="1600">
                <a:latin typeface="+mn-lt"/>
              </a:defRPr>
            </a:lvl1pPr>
            <a:lvl2pPr>
              <a:spcBef>
                <a:spcPts val="0"/>
              </a:spcBef>
              <a:defRPr sz="1600">
                <a:latin typeface="+mn-lt"/>
              </a:defRPr>
            </a:lvl2pPr>
            <a:lvl3pPr>
              <a:spcBef>
                <a:spcPts val="0"/>
              </a:spcBef>
              <a:defRPr sz="1600">
                <a:latin typeface="+mn-lt"/>
              </a:defRPr>
            </a:lvl3pPr>
            <a:lvl4pPr>
              <a:spcBef>
                <a:spcPts val="0"/>
              </a:spcBef>
              <a:defRPr sz="1600">
                <a:latin typeface="+mn-lt"/>
              </a:defRPr>
            </a:lvl4pPr>
            <a:lvl5pPr>
              <a:spcBef>
                <a:spcPts val="0"/>
              </a:spcBef>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5"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66853058-9E23-A342-A64C-2B9B73225B40}" type="datetime1">
              <a:rPr lang="en-US" smtClean="0"/>
              <a:t>9/11/2017</a:t>
            </a:fld>
            <a:endParaRPr lang="en-US"/>
          </a:p>
        </p:txBody>
      </p:sp>
      <p:sp>
        <p:nvSpPr>
          <p:cNvPr id="6"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C005BF38-448D-4ADE-88B2-0067224D8C6B}" type="slidenum">
              <a:rPr lang="en-US"/>
              <a:pPr>
                <a:defRPr/>
              </a:pPr>
              <a:t>‹#›</a:t>
            </a:fld>
            <a:endParaRPr lang="en-US" dirty="0"/>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7"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p>
        </p:txBody>
      </p:sp>
      <p:sp>
        <p:nvSpPr>
          <p:cNvPr id="4"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A8E5A8E0-DF57-FA4E-AEF6-C8A36FA47ED5}" type="datetime1">
              <a:rPr lang="en-US" smtClean="0"/>
              <a:t>9/11/2017</a:t>
            </a:fld>
            <a:endParaRPr lang="en-US"/>
          </a:p>
        </p:txBody>
      </p:sp>
      <p:sp>
        <p:nvSpPr>
          <p:cNvPr id="5"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F9AF16F3-6723-482F-8A0D-3F295B20B149}" type="slidenum">
              <a:rPr lang="en-US"/>
              <a:pPr>
                <a:defRPr/>
              </a:pPr>
              <a:t>‹#›</a:t>
            </a:fld>
            <a:endParaRPr lang="en-US" dirty="0"/>
          </a:p>
        </p:txBody>
      </p:sp>
      <p:sp>
        <p:nvSpPr>
          <p:cNvPr id="6" name="Footer Placeholder 6"/>
          <p:cNvSpPr>
            <a:spLocks noGrp="1"/>
          </p:cNvSpPr>
          <p:nvPr>
            <p:ph type="ftr" sz="quarter" idx="12"/>
          </p:nvPr>
        </p:nvSpPr>
        <p:spPr>
          <a:xfrm>
            <a:off x="987425" y="6648450"/>
            <a:ext cx="7388225" cy="136525"/>
          </a:xfrm>
          <a:prstGeom prst="rect">
            <a:avLst/>
          </a:prstGeom>
        </p:spPr>
        <p:txBody>
          <a:bodyPr/>
          <a:lstStyle>
            <a:lvl1pPr>
              <a:defRPr sz="800" dirty="0" smtClean="0">
                <a:ea typeface="+mn-ea"/>
                <a:cs typeface="+mn-cs"/>
              </a:defRPr>
            </a:lvl1pPr>
          </a:lstStyle>
          <a:p>
            <a:pPr>
              <a:defRPr/>
            </a:pPr>
            <a:r>
              <a:rPr lang="en-US"/>
              <a:t>Confidential And Proprietary – All Rights Reserved – For Internal Use Only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0" y="6645275"/>
            <a:ext cx="304800" cy="136525"/>
          </a:xfrm>
          <a:prstGeom prst="rect">
            <a:avLst/>
          </a:prstGeom>
        </p:spPr>
        <p:txBody>
          <a:bodyPr/>
          <a:lstStyle/>
          <a:p>
            <a:fld id="{3D36CB69-DC94-43A4-8D21-E2825A326F0E}" type="slidenum">
              <a:rPr lang="en-US" smtClean="0"/>
              <a:pPr/>
              <a:t>‹#›</a:t>
            </a:fld>
            <a:endParaRPr lang="en-US"/>
          </a:p>
        </p:txBody>
      </p:sp>
      <p:sp>
        <p:nvSpPr>
          <p:cNvPr id="6" name="Content Placeholder 2"/>
          <p:cNvSpPr>
            <a:spLocks noGrp="1"/>
          </p:cNvSpPr>
          <p:nvPr>
            <p:ph idx="1"/>
            <p:custDataLst>
              <p:tags r:id="rId1"/>
            </p:custDataLst>
          </p:nvPr>
        </p:nvSpPr>
        <p:spPr>
          <a:xfrm>
            <a:off x="254747" y="1600202"/>
            <a:ext cx="2070204" cy="4571998"/>
          </a:xfrm>
        </p:spPr>
        <p:txBody>
          <a:bodyPr>
            <a:noAutofit/>
          </a:bodyPr>
          <a:lstStyle>
            <a:lvl1pPr marL="215736" indent="-215736">
              <a:spcBef>
                <a:spcPts val="0"/>
              </a:spcBef>
              <a:defRPr sz="1200">
                <a:latin typeface="+mn-lt"/>
              </a:defRPr>
            </a:lvl1pPr>
            <a:lvl2pPr marL="431472" indent="-215736">
              <a:spcBef>
                <a:spcPts val="0"/>
              </a:spcBef>
              <a:buFont typeface="Arial" pitchFamily="34" charset="0"/>
              <a:buChar char="-"/>
              <a:defRPr sz="1200">
                <a:latin typeface="+mn-lt"/>
              </a:defRPr>
            </a:lvl2pPr>
            <a:lvl3pPr marL="635387" indent="-203915">
              <a:spcBef>
                <a:spcPts val="0"/>
              </a:spcBef>
              <a:buFont typeface="Arial" pitchFamily="34" charset="0"/>
              <a:buChar char="»"/>
              <a:defRPr sz="1200">
                <a:latin typeface="+mn-lt"/>
              </a:defRPr>
            </a:lvl3pPr>
            <a:lvl4pPr marL="851124" indent="-215736">
              <a:spcBef>
                <a:spcPts val="0"/>
              </a:spcBef>
              <a:buFont typeface="Arial" pitchFamily="34" charset="0"/>
              <a:buChar char="-"/>
              <a:defRPr sz="12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3"/>
            <p:custDataLst>
              <p:tags r:id="rId2"/>
            </p:custDataLst>
          </p:nvPr>
        </p:nvSpPr>
        <p:spPr>
          <a:xfrm>
            <a:off x="2423571" y="1600202"/>
            <a:ext cx="2070204" cy="4571998"/>
          </a:xfrm>
        </p:spPr>
        <p:txBody>
          <a:bodyPr>
            <a:noAutofit/>
          </a:bodyPr>
          <a:lstStyle>
            <a:lvl1pPr marL="215736" indent="-215736">
              <a:spcBef>
                <a:spcPts val="0"/>
              </a:spcBef>
              <a:defRPr sz="1200">
                <a:latin typeface="+mn-lt"/>
              </a:defRPr>
            </a:lvl1pPr>
            <a:lvl2pPr marL="431472" indent="-215736">
              <a:spcBef>
                <a:spcPts val="0"/>
              </a:spcBef>
              <a:buFont typeface="Arial" pitchFamily="34" charset="0"/>
              <a:buChar char="-"/>
              <a:defRPr sz="1200">
                <a:latin typeface="+mn-lt"/>
              </a:defRPr>
            </a:lvl2pPr>
            <a:lvl3pPr marL="635387" indent="-203915">
              <a:spcBef>
                <a:spcPts val="0"/>
              </a:spcBef>
              <a:buFont typeface="Arial" pitchFamily="34" charset="0"/>
              <a:buChar char="»"/>
              <a:defRPr sz="1200">
                <a:latin typeface="+mn-lt"/>
              </a:defRPr>
            </a:lvl3pPr>
            <a:lvl4pPr marL="851124" indent="-215736">
              <a:spcBef>
                <a:spcPts val="0"/>
              </a:spcBef>
              <a:buFont typeface="Arial" pitchFamily="34" charset="0"/>
              <a:buChar char="-"/>
              <a:defRPr sz="12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p:cNvSpPr>
            <a:spLocks noGrp="1"/>
          </p:cNvSpPr>
          <p:nvPr>
            <p:ph idx="14"/>
            <p:custDataLst>
              <p:tags r:id="rId3"/>
            </p:custDataLst>
          </p:nvPr>
        </p:nvSpPr>
        <p:spPr>
          <a:xfrm>
            <a:off x="4592395" y="1600202"/>
            <a:ext cx="2070204" cy="4571998"/>
          </a:xfrm>
        </p:spPr>
        <p:txBody>
          <a:bodyPr>
            <a:noAutofit/>
          </a:bodyPr>
          <a:lstStyle>
            <a:lvl1pPr marL="215736" indent="-215736">
              <a:spcBef>
                <a:spcPts val="0"/>
              </a:spcBef>
              <a:defRPr sz="1200">
                <a:latin typeface="+mn-lt"/>
              </a:defRPr>
            </a:lvl1pPr>
            <a:lvl2pPr marL="431472" indent="-215736">
              <a:spcBef>
                <a:spcPts val="0"/>
              </a:spcBef>
              <a:buFont typeface="Arial" pitchFamily="34" charset="0"/>
              <a:buChar char="-"/>
              <a:defRPr sz="1200">
                <a:latin typeface="+mn-lt"/>
              </a:defRPr>
            </a:lvl2pPr>
            <a:lvl3pPr marL="635387" indent="-203915">
              <a:spcBef>
                <a:spcPts val="0"/>
              </a:spcBef>
              <a:buFont typeface="Arial" pitchFamily="34" charset="0"/>
              <a:buChar char="»"/>
              <a:defRPr sz="1200">
                <a:latin typeface="+mn-lt"/>
              </a:defRPr>
            </a:lvl3pPr>
            <a:lvl4pPr marL="851124" indent="-215736">
              <a:spcBef>
                <a:spcPts val="0"/>
              </a:spcBef>
              <a:buFont typeface="Arial" pitchFamily="34" charset="0"/>
              <a:buChar char="-"/>
              <a:defRPr sz="12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idx="15"/>
            <p:custDataLst>
              <p:tags r:id="rId4"/>
            </p:custDataLst>
          </p:nvPr>
        </p:nvSpPr>
        <p:spPr>
          <a:xfrm>
            <a:off x="6761219" y="1600202"/>
            <a:ext cx="2070204" cy="4571998"/>
          </a:xfrm>
        </p:spPr>
        <p:txBody>
          <a:bodyPr>
            <a:noAutofit/>
          </a:bodyPr>
          <a:lstStyle>
            <a:lvl1pPr marL="215736" indent="-215736">
              <a:spcBef>
                <a:spcPts val="0"/>
              </a:spcBef>
              <a:defRPr sz="1200">
                <a:latin typeface="+mn-lt"/>
              </a:defRPr>
            </a:lvl1pPr>
            <a:lvl2pPr marL="431472" indent="-215736">
              <a:spcBef>
                <a:spcPts val="0"/>
              </a:spcBef>
              <a:buFont typeface="Arial" pitchFamily="34" charset="0"/>
              <a:buChar char="-"/>
              <a:defRPr sz="1200">
                <a:latin typeface="+mn-lt"/>
              </a:defRPr>
            </a:lvl2pPr>
            <a:lvl3pPr marL="635387" indent="-203915">
              <a:spcBef>
                <a:spcPts val="0"/>
              </a:spcBef>
              <a:buFont typeface="Arial" pitchFamily="34" charset="0"/>
              <a:buChar char="»"/>
              <a:defRPr sz="1200">
                <a:latin typeface="+mn-lt"/>
              </a:defRPr>
            </a:lvl3pPr>
            <a:lvl4pPr marL="851124" indent="-215736">
              <a:spcBef>
                <a:spcPts val="0"/>
              </a:spcBef>
              <a:buFont typeface="Arial" pitchFamily="34" charset="0"/>
              <a:buChar char="-"/>
              <a:defRPr sz="12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Footer Placeholder 13"/>
          <p:cNvSpPr>
            <a:spLocks noGrp="1"/>
          </p:cNvSpPr>
          <p:nvPr>
            <p:ph type="ftr" sz="quarter" idx="3"/>
          </p:nvPr>
        </p:nvSpPr>
        <p:spPr>
          <a:xfrm>
            <a:off x="1143000" y="6644640"/>
            <a:ext cx="7239000" cy="137160"/>
          </a:xfrm>
          <a:prstGeom prst="rect">
            <a:avLst/>
          </a:prstGeom>
        </p:spPr>
        <p:txBody>
          <a:bodyPr vert="horz" lIns="91440" tIns="45720" rIns="91440" bIns="45720" rtlCol="0" anchor="ctr"/>
          <a:lstStyle>
            <a:lvl1pPr algn="ctr">
              <a:defRPr sz="800">
                <a:solidFill>
                  <a:schemeClr val="bg1">
                    <a:lumMod val="50000"/>
                  </a:schemeClr>
                </a:solidFill>
              </a:defRPr>
            </a:lvl1pPr>
          </a:lstStyle>
          <a:p>
            <a:r>
              <a:rPr lang="en-US"/>
              <a:t>Confidential And Proprietary – All Rights Reserved – For Internal Use Only</a:t>
            </a:r>
            <a:endParaRPr lang="en-US" dirty="0"/>
          </a:p>
        </p:txBody>
      </p:sp>
      <p:sp>
        <p:nvSpPr>
          <p:cNvPr id="14" name="Title Placeholder 1"/>
          <p:cNvSpPr>
            <a:spLocks noGrp="1"/>
          </p:cNvSpPr>
          <p:nvPr>
            <p:ph type="title"/>
          </p:nvPr>
        </p:nvSpPr>
        <p:spPr>
          <a:xfrm>
            <a:off x="457200" y="76200"/>
            <a:ext cx="7391400" cy="715962"/>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 name="Date Placeholder 10"/>
          <p:cNvSpPr>
            <a:spLocks noGrp="1"/>
          </p:cNvSpPr>
          <p:nvPr>
            <p:ph type="dt" sz="half" idx="2"/>
          </p:nvPr>
        </p:nvSpPr>
        <p:spPr>
          <a:xfrm>
            <a:off x="457200" y="6605498"/>
            <a:ext cx="572593" cy="215444"/>
          </a:xfrm>
          <a:prstGeom prst="rect">
            <a:avLst/>
          </a:prstGeom>
        </p:spPr>
        <p:txBody>
          <a:bodyPr vert="horz" wrap="none" lIns="91440" tIns="45720" rIns="91440" bIns="45720" rtlCol="0" anchor="ctr">
            <a:spAutoFit/>
          </a:bodyPr>
          <a:lstStyle>
            <a:lvl1pPr algn="l">
              <a:defRPr sz="800">
                <a:solidFill>
                  <a:schemeClr val="bg1">
                    <a:lumMod val="50000"/>
                  </a:schemeClr>
                </a:solidFill>
              </a:defRPr>
            </a:lvl1pPr>
          </a:lstStyle>
          <a:p>
            <a:fld id="{675CFB1E-BACB-2B47-AD02-75CD304E1D47}" type="datetime1">
              <a:rPr lang="en-US" smtClean="0"/>
              <a:t>9/11/2017</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0" y="6645275"/>
            <a:ext cx="304800" cy="136525"/>
          </a:xfrm>
          <a:prstGeom prst="rect">
            <a:avLst/>
          </a:prstGeom>
        </p:spPr>
        <p:txBody>
          <a:bodyPr/>
          <a:lstStyle/>
          <a:p>
            <a:fld id="{3D36CB69-DC94-43A4-8D21-E2825A326F0E}" type="slidenum">
              <a:rPr lang="en-US" smtClean="0"/>
              <a:pPr/>
              <a:t>‹#›</a:t>
            </a:fld>
            <a:endParaRPr lang="en-US"/>
          </a:p>
        </p:txBody>
      </p:sp>
      <p:sp>
        <p:nvSpPr>
          <p:cNvPr id="6" name="Content Placeholder 2"/>
          <p:cNvSpPr>
            <a:spLocks noGrp="1"/>
          </p:cNvSpPr>
          <p:nvPr>
            <p:ph idx="1"/>
            <p:custDataLst>
              <p:tags r:id="rId1"/>
            </p:custDataLst>
          </p:nvPr>
        </p:nvSpPr>
        <p:spPr>
          <a:xfrm>
            <a:off x="254746" y="1600202"/>
            <a:ext cx="1645920" cy="4571998"/>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idx="13"/>
            <p:custDataLst>
              <p:tags r:id="rId2"/>
            </p:custDataLst>
          </p:nvPr>
        </p:nvSpPr>
        <p:spPr>
          <a:xfrm>
            <a:off x="2013031" y="1600202"/>
            <a:ext cx="1645920" cy="4571998"/>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Placeholder 2"/>
          <p:cNvSpPr>
            <a:spLocks noGrp="1"/>
          </p:cNvSpPr>
          <p:nvPr>
            <p:ph idx="14"/>
            <p:custDataLst>
              <p:tags r:id="rId3"/>
            </p:custDataLst>
          </p:nvPr>
        </p:nvSpPr>
        <p:spPr>
          <a:xfrm>
            <a:off x="3771316" y="1600202"/>
            <a:ext cx="1645920" cy="4571998"/>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idx="15"/>
            <p:custDataLst>
              <p:tags r:id="rId4"/>
            </p:custDataLst>
          </p:nvPr>
        </p:nvSpPr>
        <p:spPr>
          <a:xfrm>
            <a:off x="5529601" y="1600202"/>
            <a:ext cx="1645920" cy="4571998"/>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itle Placeholder 1"/>
          <p:cNvSpPr>
            <a:spLocks noGrp="1"/>
          </p:cNvSpPr>
          <p:nvPr>
            <p:ph type="title"/>
          </p:nvPr>
        </p:nvSpPr>
        <p:spPr>
          <a:xfrm>
            <a:off x="457200" y="76200"/>
            <a:ext cx="7391400" cy="715962"/>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 name="Date Placeholder 10"/>
          <p:cNvSpPr>
            <a:spLocks noGrp="1"/>
          </p:cNvSpPr>
          <p:nvPr>
            <p:ph type="dt" sz="half" idx="2"/>
          </p:nvPr>
        </p:nvSpPr>
        <p:spPr>
          <a:xfrm>
            <a:off x="457200" y="6605498"/>
            <a:ext cx="572593" cy="215444"/>
          </a:xfrm>
          <a:prstGeom prst="rect">
            <a:avLst/>
          </a:prstGeom>
        </p:spPr>
        <p:txBody>
          <a:bodyPr vert="horz" wrap="none" lIns="91440" tIns="45720" rIns="91440" bIns="45720" rtlCol="0" anchor="ctr">
            <a:spAutoFit/>
          </a:bodyPr>
          <a:lstStyle>
            <a:lvl1pPr algn="l">
              <a:defRPr sz="800">
                <a:solidFill>
                  <a:schemeClr val="bg1">
                    <a:lumMod val="50000"/>
                  </a:schemeClr>
                </a:solidFill>
              </a:defRPr>
            </a:lvl1pPr>
          </a:lstStyle>
          <a:p>
            <a:fld id="{129C0C37-A49B-FE4E-A4C6-2523671D640E}" type="datetime1">
              <a:rPr lang="en-US" smtClean="0"/>
              <a:t>9/11/2017</a:t>
            </a:fld>
            <a:endParaRPr lang="en-US" dirty="0"/>
          </a:p>
        </p:txBody>
      </p:sp>
      <p:sp>
        <p:nvSpPr>
          <p:cNvPr id="11" name="Content Placeholder 2"/>
          <p:cNvSpPr>
            <a:spLocks noGrp="1"/>
          </p:cNvSpPr>
          <p:nvPr>
            <p:ph idx="16"/>
            <p:custDataLst>
              <p:tags r:id="rId5"/>
            </p:custDataLst>
          </p:nvPr>
        </p:nvSpPr>
        <p:spPr>
          <a:xfrm>
            <a:off x="7287887" y="1600202"/>
            <a:ext cx="1645920" cy="4571998"/>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0" y="6645275"/>
            <a:ext cx="304800" cy="136525"/>
          </a:xfrm>
          <a:prstGeom prst="rect">
            <a:avLst/>
          </a:prstGeom>
        </p:spPr>
        <p:txBody>
          <a:bodyPr/>
          <a:lstStyle/>
          <a:p>
            <a:fld id="{3D36CB69-DC94-43A4-8D21-E2825A326F0E}" type="slidenum">
              <a:rPr lang="en-US" smtClean="0"/>
              <a:pPr/>
              <a:t>‹#›</a:t>
            </a:fld>
            <a:endParaRPr lang="en-US"/>
          </a:p>
        </p:txBody>
      </p:sp>
      <p:sp>
        <p:nvSpPr>
          <p:cNvPr id="6" name="Content Placeholder 2"/>
          <p:cNvSpPr>
            <a:spLocks noGrp="1"/>
          </p:cNvSpPr>
          <p:nvPr>
            <p:ph idx="1"/>
            <p:custDataLst>
              <p:tags r:id="rId1"/>
            </p:custDataLst>
          </p:nvPr>
        </p:nvSpPr>
        <p:spPr>
          <a:xfrm>
            <a:off x="2286000" y="1281070"/>
            <a:ext cx="6647806" cy="838200"/>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itle Placeholder 1"/>
          <p:cNvSpPr>
            <a:spLocks noGrp="1"/>
          </p:cNvSpPr>
          <p:nvPr>
            <p:ph type="title"/>
          </p:nvPr>
        </p:nvSpPr>
        <p:spPr>
          <a:xfrm>
            <a:off x="457200" y="76200"/>
            <a:ext cx="7391400" cy="715962"/>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 name="Date Placeholder 10"/>
          <p:cNvSpPr>
            <a:spLocks noGrp="1"/>
          </p:cNvSpPr>
          <p:nvPr>
            <p:ph type="dt" sz="half" idx="2"/>
          </p:nvPr>
        </p:nvSpPr>
        <p:spPr>
          <a:xfrm>
            <a:off x="457200" y="6605498"/>
            <a:ext cx="572593" cy="215444"/>
          </a:xfrm>
          <a:prstGeom prst="rect">
            <a:avLst/>
          </a:prstGeom>
        </p:spPr>
        <p:txBody>
          <a:bodyPr vert="horz" wrap="none" lIns="91440" tIns="45720" rIns="91440" bIns="45720" rtlCol="0" anchor="ctr">
            <a:spAutoFit/>
          </a:bodyPr>
          <a:lstStyle>
            <a:lvl1pPr algn="l">
              <a:defRPr sz="800">
                <a:solidFill>
                  <a:schemeClr val="bg1">
                    <a:lumMod val="50000"/>
                  </a:schemeClr>
                </a:solidFill>
              </a:defRPr>
            </a:lvl1pPr>
          </a:lstStyle>
          <a:p>
            <a:fld id="{1BF41BB0-59BF-F640-86AD-34A346D72523}" type="datetime1">
              <a:rPr lang="en-US" smtClean="0"/>
              <a:t>9/11/2017</a:t>
            </a:fld>
            <a:endParaRPr lang="en-US" dirty="0"/>
          </a:p>
        </p:txBody>
      </p:sp>
      <p:sp>
        <p:nvSpPr>
          <p:cNvPr id="12" name="Content Placeholder 2"/>
          <p:cNvSpPr>
            <a:spLocks noGrp="1"/>
          </p:cNvSpPr>
          <p:nvPr>
            <p:ph idx="17"/>
            <p:custDataLst>
              <p:tags r:id="rId2"/>
            </p:custDataLst>
          </p:nvPr>
        </p:nvSpPr>
        <p:spPr>
          <a:xfrm>
            <a:off x="2286000" y="2233570"/>
            <a:ext cx="6647806" cy="838200"/>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p:cNvSpPr>
            <a:spLocks noGrp="1"/>
          </p:cNvSpPr>
          <p:nvPr>
            <p:ph idx="18"/>
            <p:custDataLst>
              <p:tags r:id="rId3"/>
            </p:custDataLst>
          </p:nvPr>
        </p:nvSpPr>
        <p:spPr>
          <a:xfrm>
            <a:off x="2286000" y="3186070"/>
            <a:ext cx="6647806" cy="838200"/>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idx="19"/>
            <p:custDataLst>
              <p:tags r:id="rId4"/>
            </p:custDataLst>
          </p:nvPr>
        </p:nvSpPr>
        <p:spPr>
          <a:xfrm>
            <a:off x="2286000" y="4138570"/>
            <a:ext cx="6647806" cy="838200"/>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idx="20"/>
            <p:custDataLst>
              <p:tags r:id="rId5"/>
            </p:custDataLst>
          </p:nvPr>
        </p:nvSpPr>
        <p:spPr>
          <a:xfrm>
            <a:off x="2286000" y="5091070"/>
            <a:ext cx="6647806" cy="838200"/>
          </a:xfrm>
        </p:spPr>
        <p:txBody>
          <a:bodyPr>
            <a:noAutofit/>
          </a:bodyPr>
          <a:lstStyle>
            <a:lvl1pPr marL="215736" indent="-215736">
              <a:spcBef>
                <a:spcPts val="0"/>
              </a:spcBef>
              <a:defRPr sz="1000">
                <a:latin typeface="+mn-lt"/>
              </a:defRPr>
            </a:lvl1pPr>
            <a:lvl2pPr marL="431472" indent="-215736">
              <a:spcBef>
                <a:spcPts val="0"/>
              </a:spcBef>
              <a:buFont typeface="Arial" pitchFamily="34" charset="0"/>
              <a:buChar char="-"/>
              <a:defRPr sz="1000">
                <a:latin typeface="+mn-lt"/>
              </a:defRPr>
            </a:lvl2pPr>
            <a:lvl3pPr marL="635387" indent="-203915">
              <a:spcBef>
                <a:spcPts val="0"/>
              </a:spcBef>
              <a:buFont typeface="Arial" pitchFamily="34" charset="0"/>
              <a:buChar char="»"/>
              <a:defRPr sz="1000">
                <a:latin typeface="+mn-lt"/>
              </a:defRPr>
            </a:lvl3pPr>
            <a:lvl4pPr marL="851124" indent="-215736">
              <a:spcBef>
                <a:spcPts val="0"/>
              </a:spcBef>
              <a:buFont typeface="Arial" pitchFamily="34" charset="0"/>
              <a:buChar char="-"/>
              <a:defRPr sz="10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715962"/>
          </a:xfrm>
        </p:spPr>
        <p:txBody>
          <a:bodyPr/>
          <a:lstStyle>
            <a:lvl1pPr>
              <a:defRPr>
                <a:solidFill>
                  <a:schemeClr val="tx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lvl1pPr>
              <a:spcBef>
                <a:spcPts val="0"/>
              </a:spcBef>
              <a:defRPr sz="1600">
                <a:latin typeface="+mn-lt"/>
              </a:defRPr>
            </a:lvl1pPr>
            <a:lvl2pPr>
              <a:spcBef>
                <a:spcPts val="0"/>
              </a:spcBef>
              <a:defRPr sz="1600">
                <a:latin typeface="+mn-lt"/>
              </a:defRPr>
            </a:lvl2pPr>
            <a:lvl3pPr>
              <a:spcBef>
                <a:spcPts val="0"/>
              </a:spcBef>
              <a:defRPr sz="1600">
                <a:latin typeface="+mn-lt"/>
              </a:defRPr>
            </a:lvl3pPr>
            <a:lvl4pPr>
              <a:spcBef>
                <a:spcPts val="0"/>
              </a:spcBef>
              <a:defRPr sz="1600">
                <a:latin typeface="+mn-lt"/>
              </a:defRPr>
            </a:lvl4pPr>
            <a:lvl5pPr>
              <a:spcBef>
                <a:spcPts val="0"/>
              </a:spcBef>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DFCA6582-3797-D742-99FD-D2731B9827BA}" type="datetime1">
              <a:rPr lang="en-US" smtClean="0"/>
              <a:t>9/11/2017</a:t>
            </a:fld>
            <a:endParaRPr lang="en-US"/>
          </a:p>
        </p:txBody>
      </p:sp>
      <p:sp>
        <p:nvSpPr>
          <p:cNvPr id="5"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DBAA6356-AB97-4FEE-B723-4B085693D24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600" spc="0" baseline="0">
                <a:solidFill>
                  <a:srgbClr val="4C515A"/>
                </a:solidFill>
                <a:effectLst/>
              </a:defRPr>
            </a:lvl1pPr>
          </a:lstStyle>
          <a:p>
            <a:endParaRPr lang="en-US" dirty="0"/>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dirty="0"/>
          </a:p>
        </p:txBody>
      </p:sp>
      <p:sp>
        <p:nvSpPr>
          <p:cNvPr id="6" name="Text Placeholder 5"/>
          <p:cNvSpPr>
            <a:spLocks noGrp="1"/>
          </p:cNvSpPr>
          <p:nvPr>
            <p:ph type="body" sz="quarter" idx="22" hasCustomPrompt="1"/>
          </p:nvPr>
        </p:nvSpPr>
        <p:spPr>
          <a:xfrm>
            <a:off x="157150" y="78497"/>
            <a:ext cx="1713988" cy="141670"/>
          </a:xfrm>
        </p:spPr>
        <p:txBody>
          <a:bodyPr>
            <a:noAutofit/>
          </a:bodyPr>
          <a:lstStyle>
            <a:lvl1pPr marL="0" indent="0">
              <a:buNone/>
              <a:defRPr sz="1200" b="1">
                <a:solidFill>
                  <a:schemeClr val="tx1">
                    <a:lumMod val="60000"/>
                    <a:lumOff val="40000"/>
                  </a:schemeClr>
                </a:solidFill>
                <a:latin typeface="Trebuchet MS" charset="0"/>
                <a:ea typeface="Trebuchet MS" charset="0"/>
                <a:cs typeface="Trebuchet MS"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dirty="0"/>
              <a:t>Exhibit #</a:t>
            </a:r>
          </a:p>
        </p:txBody>
      </p:sp>
      <p:sp>
        <p:nvSpPr>
          <p:cNvPr id="7" name="TextBox 6"/>
          <p:cNvSpPr txBox="1"/>
          <p:nvPr userDrawn="1"/>
        </p:nvSpPr>
        <p:spPr>
          <a:xfrm>
            <a:off x="1655676" y="6368920"/>
            <a:ext cx="6768658" cy="408452"/>
          </a:xfrm>
          <a:prstGeom prst="rect">
            <a:avLst/>
          </a:prstGeom>
          <a:noFill/>
        </p:spPr>
        <p:txBody>
          <a:bodyPr wrap="square" lIns="0" tIns="0" rIns="0" bIns="0" rtlCol="0" anchor="b"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solidFill>
                  <a:schemeClr val="tx1">
                    <a:lumMod val="60000"/>
                    <a:lumOff val="40000"/>
                  </a:schemeClr>
                </a:solidFill>
              </a:rPr>
              <a:t>E. C.</a:t>
            </a:r>
            <a:r>
              <a:rPr lang="en-US" sz="900" baseline="0" dirty="0">
                <a:solidFill>
                  <a:schemeClr val="tx1">
                    <a:lumMod val="60000"/>
                    <a:lumOff val="40000"/>
                  </a:schemeClr>
                </a:solidFill>
              </a:rPr>
              <a:t> Schneider</a:t>
            </a:r>
            <a:r>
              <a:rPr lang="en-US" sz="900" dirty="0">
                <a:solidFill>
                  <a:schemeClr val="tx1">
                    <a:lumMod val="60000"/>
                    <a:lumOff val="40000"/>
                  </a:schemeClr>
                </a:solidFill>
              </a:rPr>
              <a:t>, D. O. </a:t>
            </a:r>
            <a:r>
              <a:rPr lang="en-US" sz="900" dirty="0" err="1">
                <a:solidFill>
                  <a:schemeClr val="tx1">
                    <a:lumMod val="60000"/>
                    <a:lumOff val="40000"/>
                  </a:schemeClr>
                </a:solidFill>
              </a:rPr>
              <a:t>Sarnak</a:t>
            </a:r>
            <a:r>
              <a:rPr lang="en-US" sz="900" dirty="0">
                <a:solidFill>
                  <a:schemeClr val="tx1">
                    <a:lumMod val="60000"/>
                    <a:lumOff val="40000"/>
                  </a:schemeClr>
                </a:solidFill>
              </a:rPr>
              <a:t>, D.</a:t>
            </a:r>
            <a:r>
              <a:rPr lang="en-US" sz="900" baseline="0" dirty="0">
                <a:solidFill>
                  <a:schemeClr val="tx1">
                    <a:lumMod val="60000"/>
                    <a:lumOff val="40000"/>
                  </a:schemeClr>
                </a:solidFill>
              </a:rPr>
              <a:t> Squires, </a:t>
            </a:r>
            <a:r>
              <a:rPr lang="en-US" sz="900" dirty="0">
                <a:solidFill>
                  <a:schemeClr val="tx1">
                    <a:lumMod val="60000"/>
                    <a:lumOff val="40000"/>
                  </a:schemeClr>
                </a:solidFill>
              </a:rPr>
              <a:t>A. Shah, and M. M. Doty, </a:t>
            </a:r>
            <a:r>
              <a:rPr lang="en-US" sz="900" i="1" dirty="0">
                <a:solidFill>
                  <a:schemeClr val="tx1">
                    <a:lumMod val="60000"/>
                    <a:lumOff val="40000"/>
                  </a:schemeClr>
                </a:solidFill>
              </a:rPr>
              <a:t>Mirror,</a:t>
            </a:r>
            <a:r>
              <a:rPr lang="en-US" sz="900" i="1" baseline="0" dirty="0">
                <a:solidFill>
                  <a:schemeClr val="tx1">
                    <a:lumMod val="60000"/>
                    <a:lumOff val="40000"/>
                  </a:schemeClr>
                </a:solidFill>
              </a:rPr>
              <a:t> Mirror: How the U.S. Health Care System Compares Internationally at a Time of Radical Change,</a:t>
            </a:r>
            <a:r>
              <a:rPr lang="en-US" sz="900" i="1" dirty="0">
                <a:solidFill>
                  <a:schemeClr val="tx1">
                    <a:lumMod val="60000"/>
                    <a:lumOff val="40000"/>
                  </a:schemeClr>
                </a:solidFill>
              </a:rPr>
              <a:t> </a:t>
            </a:r>
            <a:r>
              <a:rPr lang="en-US" sz="900" dirty="0">
                <a:solidFill>
                  <a:schemeClr val="tx1">
                    <a:lumMod val="60000"/>
                    <a:lumOff val="40000"/>
                  </a:schemeClr>
                </a:solidFill>
              </a:rPr>
              <a:t>The Commonwealth Fund, July 2017.</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35496" y="6345324"/>
            <a:ext cx="1476164" cy="468052"/>
          </a:xfrm>
          <a:prstGeom prst="rect">
            <a:avLst/>
          </a:prstGeom>
        </p:spPr>
      </p:pic>
      <p:cxnSp>
        <p:nvCxnSpPr>
          <p:cNvPr id="9" name="Straight Connector 8"/>
          <p:cNvCxnSpPr>
            <a:cxnSpLocks/>
          </p:cNvCxnSpPr>
          <p:nvPr userDrawn="1"/>
        </p:nvCxnSpPr>
        <p:spPr>
          <a:xfrm flipH="1">
            <a:off x="71500"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1898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3272"/>
            <a:ext cx="4038600" cy="5029201"/>
          </a:xfrm>
        </p:spPr>
        <p:txBody>
          <a:bodyPr/>
          <a:lstStyle>
            <a:lvl1pPr>
              <a:spcBef>
                <a:spcPts val="0"/>
              </a:spcBef>
              <a:defRPr sz="1400" b="1">
                <a:latin typeface="+mn-lt"/>
              </a:defRPr>
            </a:lvl1pPr>
            <a:lvl2pPr>
              <a:spcBef>
                <a:spcPts val="0"/>
              </a:spcBef>
              <a:defRPr sz="1400">
                <a:latin typeface="+mn-lt"/>
              </a:defRPr>
            </a:lvl2pPr>
            <a:lvl3pPr>
              <a:spcBef>
                <a:spcPts val="0"/>
              </a:spcBef>
              <a:defRPr sz="1400">
                <a:latin typeface="+mn-lt"/>
              </a:defRPr>
            </a:lvl3pPr>
            <a:lvl4pPr>
              <a:spcBef>
                <a:spcPts val="0"/>
              </a:spcBef>
              <a:defRPr sz="1400">
                <a:latin typeface="+mn-lt"/>
              </a:defRPr>
            </a:lvl4pPr>
            <a:lvl5pPr>
              <a:spcBef>
                <a:spcPts val="0"/>
              </a:spcBef>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33272"/>
            <a:ext cx="4038600" cy="5029201"/>
          </a:xfrm>
        </p:spPr>
        <p:txBody>
          <a:bodyPr/>
          <a:lstStyle>
            <a:lvl1pPr>
              <a:spcBef>
                <a:spcPts val="0"/>
              </a:spcBef>
              <a:defRPr sz="1400" b="1">
                <a:latin typeface="+mn-lt"/>
              </a:defRPr>
            </a:lvl1pPr>
            <a:lvl2pPr>
              <a:spcBef>
                <a:spcPts val="0"/>
              </a:spcBef>
              <a:defRPr sz="1400">
                <a:latin typeface="+mn-lt"/>
              </a:defRPr>
            </a:lvl2pPr>
            <a:lvl3pPr>
              <a:spcBef>
                <a:spcPts val="0"/>
              </a:spcBef>
              <a:defRPr sz="1400">
                <a:latin typeface="+mn-lt"/>
              </a:defRPr>
            </a:lvl3pPr>
            <a:lvl4pPr>
              <a:spcBef>
                <a:spcPts val="0"/>
              </a:spcBef>
              <a:defRPr sz="1400">
                <a:latin typeface="+mn-lt"/>
              </a:defRPr>
            </a:lvl4pPr>
            <a:lvl5pPr>
              <a:spcBef>
                <a:spcPts val="0"/>
              </a:spcBef>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57200" y="76200"/>
            <a:ext cx="7391400" cy="715962"/>
          </a:xfrm>
        </p:spPr>
        <p:txBody>
          <a:bodyPr/>
          <a:lstStyle>
            <a:lvl1pPr>
              <a:defRPr>
                <a:solidFill>
                  <a:schemeClr val="tx1"/>
                </a:solidFill>
                <a:latin typeface="+mj-lt"/>
              </a:defRPr>
            </a:lvl1pPr>
          </a:lstStyle>
          <a:p>
            <a:r>
              <a:rPr lang="en-US"/>
              <a:t>Click to edit Master title style</a:t>
            </a:r>
            <a:endParaRPr lang="en-US" dirty="0"/>
          </a:p>
        </p:txBody>
      </p:sp>
      <p:sp>
        <p:nvSpPr>
          <p:cNvPr id="5" name="Date Placeholder 6"/>
          <p:cNvSpPr>
            <a:spLocks noGrp="1"/>
          </p:cNvSpPr>
          <p:nvPr>
            <p:ph type="dt" sz="half" idx="10"/>
          </p:nvPr>
        </p:nvSpPr>
        <p:spPr>
          <a:xfrm>
            <a:off x="457200" y="6605816"/>
            <a:ext cx="184666" cy="215444"/>
          </a:xfrm>
          <a:prstGeom prst="rect">
            <a:avLst/>
          </a:prstGeom>
        </p:spPr>
        <p:txBody>
          <a:bodyPr/>
          <a:lstStyle>
            <a:lvl1pPr>
              <a:defRPr/>
            </a:lvl1pPr>
          </a:lstStyle>
          <a:p>
            <a:pPr>
              <a:defRPr/>
            </a:pPr>
            <a:fld id="{C9A52E6C-2B6C-8946-9AC1-28EC311C53F8}" type="datetime1">
              <a:rPr lang="en-US" smtClean="0"/>
              <a:t>9/11/2017</a:t>
            </a:fld>
            <a:endParaRPr lang="en-US" dirty="0"/>
          </a:p>
        </p:txBody>
      </p:sp>
      <p:sp>
        <p:nvSpPr>
          <p:cNvPr id="7" name="Slide Number Placeholder 8"/>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AB1E0590-E26B-4DFD-85EA-6EE69C6579E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with Column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715962"/>
          </a:xfrm>
        </p:spPr>
        <p:txBody>
          <a:bodyPr/>
          <a:lstStyle>
            <a:lvl1pPr>
              <a:defRPr>
                <a:solidFill>
                  <a:schemeClr val="tx1"/>
                </a:solidFill>
                <a:latin typeface="+mj-lt"/>
              </a:defRPr>
            </a:lvl1pPr>
          </a:lstStyle>
          <a:p>
            <a:r>
              <a:rPr lang="en-US"/>
              <a:t>Click to edit Master title style</a:t>
            </a:r>
            <a:endParaRPr lang="en-US" dirty="0"/>
          </a:p>
        </p:txBody>
      </p:sp>
      <p:sp>
        <p:nvSpPr>
          <p:cNvPr id="4" name="Content Placeholder 3"/>
          <p:cNvSpPr>
            <a:spLocks noGrp="1"/>
          </p:cNvSpPr>
          <p:nvPr>
            <p:ph sz="half" idx="2"/>
          </p:nvPr>
        </p:nvSpPr>
        <p:spPr>
          <a:xfrm>
            <a:off x="457200" y="1752600"/>
            <a:ext cx="4040188" cy="4343401"/>
          </a:xfrm>
        </p:spPr>
        <p:txBody>
          <a:bodyPr/>
          <a:lstStyle>
            <a:lvl1pPr>
              <a:spcBef>
                <a:spcPts val="0"/>
              </a:spcBef>
              <a:defRPr sz="1400">
                <a:latin typeface="+mn-lt"/>
              </a:defRPr>
            </a:lvl1pPr>
            <a:lvl2pPr>
              <a:spcBef>
                <a:spcPts val="0"/>
              </a:spcBef>
              <a:defRPr sz="1400">
                <a:latin typeface="+mn-lt"/>
              </a:defRPr>
            </a:lvl2pPr>
            <a:lvl3pPr>
              <a:spcBef>
                <a:spcPts val="0"/>
              </a:spcBef>
              <a:defRPr sz="1400">
                <a:latin typeface="+mn-lt"/>
              </a:defRPr>
            </a:lvl3pPr>
            <a:lvl4pPr>
              <a:spcBef>
                <a:spcPts val="0"/>
              </a:spcBef>
              <a:defRPr sz="1400">
                <a:latin typeface="+mn-lt"/>
              </a:defRPr>
            </a:lvl4pPr>
            <a:lvl5pPr>
              <a:spcBef>
                <a:spcPts val="0"/>
              </a:spcBef>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752600"/>
            <a:ext cx="4041775" cy="4343401"/>
          </a:xfrm>
        </p:spPr>
        <p:txBody>
          <a:bodyPr/>
          <a:lstStyle>
            <a:lvl1pPr>
              <a:spcBef>
                <a:spcPts val="0"/>
              </a:spcBef>
              <a:defRPr sz="1400">
                <a:latin typeface="+mn-lt"/>
              </a:defRPr>
            </a:lvl1pPr>
            <a:lvl2pPr>
              <a:spcBef>
                <a:spcPts val="0"/>
              </a:spcBef>
              <a:defRPr sz="1400">
                <a:latin typeface="+mn-lt"/>
              </a:defRPr>
            </a:lvl2pPr>
            <a:lvl3pPr>
              <a:spcBef>
                <a:spcPts val="0"/>
              </a:spcBef>
              <a:defRPr sz="1400">
                <a:latin typeface="+mn-lt"/>
              </a:defRPr>
            </a:lvl3pPr>
            <a:lvl4pPr>
              <a:spcBef>
                <a:spcPts val="0"/>
              </a:spcBef>
              <a:defRPr sz="1400">
                <a:latin typeface="+mn-lt"/>
              </a:defRPr>
            </a:lvl4pPr>
            <a:lvl5pPr>
              <a:spcBef>
                <a:spcPts val="0"/>
              </a:spcBef>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0"/>
          </p:nvPr>
        </p:nvSpPr>
        <p:spPr>
          <a:xfrm>
            <a:off x="457200" y="6605816"/>
            <a:ext cx="184666" cy="215444"/>
          </a:xfrm>
          <a:prstGeom prst="rect">
            <a:avLst/>
          </a:prstGeom>
        </p:spPr>
        <p:txBody>
          <a:bodyPr/>
          <a:lstStyle>
            <a:lvl1pPr>
              <a:defRPr/>
            </a:lvl1pPr>
          </a:lstStyle>
          <a:p>
            <a:pPr>
              <a:defRPr/>
            </a:pPr>
            <a:fld id="{E06B0990-E0C9-D541-944E-E5ABA1F830B1}" type="datetime1">
              <a:rPr lang="en-US" smtClean="0"/>
              <a:t>9/11/2017</a:t>
            </a:fld>
            <a:endParaRPr lang="en-US"/>
          </a:p>
        </p:txBody>
      </p:sp>
      <p:sp>
        <p:nvSpPr>
          <p:cNvPr id="7" name="Slide Number Placeholder 14"/>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849F6F20-2305-4579-A683-AD4ADE51BE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715962"/>
          </a:xfrm>
        </p:spPr>
        <p:txBody>
          <a:bodyPr/>
          <a:lstStyle>
            <a:lvl1pPr>
              <a:defRPr>
                <a:solidFill>
                  <a:schemeClr val="tx1"/>
                </a:solidFill>
                <a:latin typeface="+mj-lt"/>
              </a:defRPr>
            </a:lvl1pPr>
          </a:lstStyle>
          <a:p>
            <a:r>
              <a:rPr lang="en-US"/>
              <a:t>Click to edit Master title style</a:t>
            </a:r>
            <a:endParaRPr lang="en-US" dirty="0"/>
          </a:p>
        </p:txBody>
      </p:sp>
      <p:sp>
        <p:nvSpPr>
          <p:cNvPr id="3" name="Date Placeholder 7"/>
          <p:cNvSpPr>
            <a:spLocks noGrp="1"/>
          </p:cNvSpPr>
          <p:nvPr>
            <p:ph type="dt" sz="half" idx="10"/>
          </p:nvPr>
        </p:nvSpPr>
        <p:spPr>
          <a:xfrm>
            <a:off x="457200" y="6605816"/>
            <a:ext cx="184666" cy="215444"/>
          </a:xfrm>
          <a:prstGeom prst="rect">
            <a:avLst/>
          </a:prstGeom>
        </p:spPr>
        <p:txBody>
          <a:bodyPr/>
          <a:lstStyle>
            <a:lvl1pPr>
              <a:defRPr/>
            </a:lvl1pPr>
          </a:lstStyle>
          <a:p>
            <a:pPr>
              <a:defRPr/>
            </a:pPr>
            <a:fld id="{C3DD4272-D1E3-6442-917D-EF36209D704F}" type="datetime1">
              <a:rPr lang="en-US" smtClean="0"/>
              <a:t>9/11/2017</a:t>
            </a:fld>
            <a:endParaRPr lang="en-US"/>
          </a:p>
        </p:txBody>
      </p:sp>
      <p:sp>
        <p:nvSpPr>
          <p:cNvPr id="4" name="Slide Number Placeholder 8"/>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8B405E74-59B1-4C79-B97C-3C4BA5E34E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575050" y="1033272"/>
            <a:ext cx="5111750" cy="5135563"/>
          </a:xfrm>
        </p:spPr>
        <p:txBody>
          <a:bodyPr/>
          <a:lstStyle>
            <a:lvl1pPr>
              <a:spcBef>
                <a:spcPts val="0"/>
              </a:spcBef>
              <a:defRPr sz="1400">
                <a:latin typeface="+mn-lt"/>
              </a:defRPr>
            </a:lvl1pPr>
            <a:lvl2pPr>
              <a:spcBef>
                <a:spcPts val="0"/>
              </a:spcBef>
              <a:defRPr sz="1400">
                <a:latin typeface="+mn-lt"/>
              </a:defRPr>
            </a:lvl2pPr>
            <a:lvl3pPr>
              <a:spcBef>
                <a:spcPts val="0"/>
              </a:spcBef>
              <a:defRPr sz="1400">
                <a:latin typeface="+mn-lt"/>
              </a:defRPr>
            </a:lvl3pPr>
            <a:lvl4pPr>
              <a:spcBef>
                <a:spcPts val="0"/>
              </a:spcBef>
              <a:defRPr sz="1400">
                <a:latin typeface="+mn-lt"/>
              </a:defRPr>
            </a:lvl4pPr>
            <a:lvl5pPr>
              <a:spcBef>
                <a:spcPts val="0"/>
              </a:spcBef>
              <a:defRPr sz="14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33272"/>
            <a:ext cx="3008313" cy="5135563"/>
          </a:xfrm>
        </p:spPr>
        <p:txBody>
          <a:bodyPr/>
          <a:lstStyle>
            <a:lvl1pPr marL="0" indent="0">
              <a:spcBef>
                <a:spcPts val="0"/>
              </a:spcBef>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a:xfrm>
            <a:off x="457200" y="6605816"/>
            <a:ext cx="184666" cy="215444"/>
          </a:xfrm>
          <a:prstGeom prst="rect">
            <a:avLst/>
          </a:prstGeom>
        </p:spPr>
        <p:txBody>
          <a:bodyPr/>
          <a:lstStyle>
            <a:lvl1pPr>
              <a:defRPr/>
            </a:lvl1pPr>
          </a:lstStyle>
          <a:p>
            <a:pPr>
              <a:defRPr/>
            </a:pPr>
            <a:fld id="{484303E8-DA34-8341-B4C8-9A8BA8F26BE9}" type="datetime1">
              <a:rPr lang="en-US" smtClean="0"/>
              <a:t>9/11/2017</a:t>
            </a:fld>
            <a:endParaRPr lang="en-US"/>
          </a:p>
        </p:txBody>
      </p:sp>
      <p:sp>
        <p:nvSpPr>
          <p:cNvPr id="6" name="Slide Number Placeholder 10"/>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DF59AED4-A6F5-4C93-A719-9F8E9D0861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272"/>
            <a:ext cx="8229600" cy="5105400"/>
          </a:xfrm>
        </p:spPr>
        <p:txBody>
          <a:bodyPr rtlCol="0">
            <a:noAutofit/>
          </a:bodyPr>
          <a:lstStyle>
            <a:lvl1pPr marL="0" indent="0" algn="ctr">
              <a:spcBef>
                <a:spcPts val="0"/>
              </a:spcBef>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Title 1"/>
          <p:cNvSpPr>
            <a:spLocks noGrp="1"/>
          </p:cNvSpPr>
          <p:nvPr>
            <p:ph type="title"/>
          </p:nvPr>
        </p:nvSpPr>
        <p:spPr>
          <a:xfrm>
            <a:off x="457200" y="76200"/>
            <a:ext cx="7391400" cy="715962"/>
          </a:xfrm>
        </p:spPr>
        <p:txBody>
          <a:bodyPr/>
          <a:lstStyle>
            <a:lvl1pPr>
              <a:defRPr>
                <a:solidFill>
                  <a:schemeClr val="tx1"/>
                </a:solidFill>
                <a:latin typeface="+mj-lt"/>
              </a:defRPr>
            </a:lvl1pPr>
          </a:lstStyle>
          <a:p>
            <a:r>
              <a:rPr lang="en-US"/>
              <a:t>Click to edit Master title style</a:t>
            </a:r>
            <a:endParaRPr lang="en-US" dirty="0"/>
          </a:p>
        </p:txBody>
      </p:sp>
      <p:sp>
        <p:nvSpPr>
          <p:cNvPr id="4" name="Date Placeholder 4"/>
          <p:cNvSpPr>
            <a:spLocks noGrp="1"/>
          </p:cNvSpPr>
          <p:nvPr>
            <p:ph type="dt" sz="half" idx="10"/>
          </p:nvPr>
        </p:nvSpPr>
        <p:spPr>
          <a:xfrm>
            <a:off x="457200" y="6605816"/>
            <a:ext cx="184666" cy="215444"/>
          </a:xfrm>
          <a:prstGeom prst="rect">
            <a:avLst/>
          </a:prstGeom>
        </p:spPr>
        <p:txBody>
          <a:bodyPr/>
          <a:lstStyle>
            <a:lvl1pPr>
              <a:defRPr/>
            </a:lvl1pPr>
          </a:lstStyle>
          <a:p>
            <a:pPr>
              <a:defRPr/>
            </a:pPr>
            <a:fld id="{D75FA6F6-0531-F247-97F4-131EA9FEBAE5}" type="datetime1">
              <a:rPr lang="en-US" smtClean="0"/>
              <a:t>9/11/2017</a:t>
            </a:fld>
            <a:endParaRPr lang="en-US"/>
          </a:p>
        </p:txBody>
      </p:sp>
      <p:sp>
        <p:nvSpPr>
          <p:cNvPr id="5" name="Slide Number Placeholder 5"/>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ECF759EA-5807-408A-B6AB-8171AFB9AB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1705038550"/>
              </p:ext>
            </p:extLst>
          </p:nvPr>
        </p:nvGraphicFramePr>
        <p:xfrm>
          <a:off x="0" y="0"/>
          <a:ext cx="144463" cy="139700"/>
        </p:xfrm>
        <a:graphic>
          <a:graphicData uri="http://schemas.openxmlformats.org/presentationml/2006/ole">
            <mc:AlternateContent xmlns:mc="http://schemas.openxmlformats.org/markup-compatibility/2006">
              <mc:Choice xmlns:v="urn:schemas-microsoft-com:vml" Requires="v">
                <p:oleObj spid="_x0000_s43376" name="think-cell Slide" r:id="rId4" imgW="0" imgH="0" progId="TCLayout.ActiveDocument.1">
                  <p:embed/>
                </p:oleObj>
              </mc:Choice>
              <mc:Fallback>
                <p:oleObj name="think-cell Slide" r:id="rId4"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4463"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a:xfrm>
            <a:off x="259075" y="1128963"/>
            <a:ext cx="8499606" cy="5087959"/>
          </a:xfrm>
        </p:spPr>
        <p:txBody>
          <a:bodyPr>
            <a:noAutofit/>
          </a:bodyPr>
          <a:lstStyle>
            <a:lvl1pPr>
              <a:spcBef>
                <a:spcPts val="0"/>
              </a:spcBef>
              <a:defRPr sz="1600">
                <a:latin typeface="+mn-lt"/>
              </a:defRPr>
            </a:lvl1pPr>
            <a:lvl2pPr marL="592701" indent="-237080">
              <a:spcBef>
                <a:spcPts val="0"/>
              </a:spcBef>
              <a:buFont typeface="Arial" pitchFamily="34" charset="0"/>
              <a:buChar char="-"/>
              <a:defRPr sz="1600">
                <a:latin typeface="+mn-lt"/>
              </a:defRPr>
            </a:lvl2pPr>
            <a:lvl3pPr marL="829781" indent="-237080">
              <a:spcBef>
                <a:spcPts val="0"/>
              </a:spcBef>
              <a:buFont typeface="Arial" pitchFamily="34" charset="0"/>
              <a:buChar char="»"/>
              <a:defRPr sz="1600">
                <a:latin typeface="+mn-lt"/>
              </a:defRPr>
            </a:lvl3pPr>
            <a:lvl4pPr marL="1066862" indent="-237080">
              <a:spcBef>
                <a:spcPts val="0"/>
              </a:spcBef>
              <a:buFont typeface="Arial" pitchFamily="34" charset="0"/>
              <a:buChar char="-"/>
              <a:defRPr sz="16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5" name="Date Placeholder 6"/>
          <p:cNvSpPr>
            <a:spLocks noGrp="1"/>
          </p:cNvSpPr>
          <p:nvPr>
            <p:ph type="dt" sz="half" idx="10"/>
          </p:nvPr>
        </p:nvSpPr>
        <p:spPr>
          <a:xfrm>
            <a:off x="457200" y="6605816"/>
            <a:ext cx="184666" cy="215444"/>
          </a:xfrm>
          <a:prstGeom prst="rect">
            <a:avLst/>
          </a:prstGeom>
        </p:spPr>
        <p:txBody>
          <a:bodyPr/>
          <a:lstStyle>
            <a:lvl1pPr>
              <a:defRPr dirty="0"/>
            </a:lvl1pPr>
          </a:lstStyle>
          <a:p>
            <a:pPr>
              <a:defRPr/>
            </a:pPr>
            <a:fld id="{3BC6CA23-8D03-A74C-AF4B-171584404D6D}" type="datetime1">
              <a:rPr lang="en-US" smtClean="0"/>
              <a:t>9/11/2017</a:t>
            </a:fld>
            <a:endParaRPr lang="en-US"/>
          </a:p>
        </p:txBody>
      </p:sp>
      <p:sp>
        <p:nvSpPr>
          <p:cNvPr id="6" name="Slide Number Placeholder 7"/>
          <p:cNvSpPr>
            <a:spLocks noGrp="1"/>
          </p:cNvSpPr>
          <p:nvPr>
            <p:ph type="sldNum" sz="quarter" idx="11"/>
          </p:nvPr>
        </p:nvSpPr>
        <p:spPr>
          <a:xfrm>
            <a:off x="8382000" y="6645275"/>
            <a:ext cx="304800" cy="136525"/>
          </a:xfrm>
          <a:prstGeom prst="rect">
            <a:avLst/>
          </a:prstGeom>
        </p:spPr>
        <p:txBody>
          <a:bodyPr/>
          <a:lstStyle>
            <a:lvl1pPr>
              <a:defRPr/>
            </a:lvl1pPr>
          </a:lstStyle>
          <a:p>
            <a:pPr>
              <a:defRPr/>
            </a:pPr>
            <a:fld id="{632564CB-C2A3-4DE2-BC99-4085973B900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extLst>
              <p:ext uri="{D42A27DB-BD31-4B8C-83A1-F6EECF244321}">
                <p14:modId xmlns:p14="http://schemas.microsoft.com/office/powerpoint/2010/main" val="385724360"/>
              </p:ext>
            </p:extLst>
          </p:nvPr>
        </p:nvGraphicFramePr>
        <p:xfrm>
          <a:off x="0" y="0"/>
          <a:ext cx="149225" cy="144463"/>
        </p:xfrm>
        <a:graphic>
          <a:graphicData uri="http://schemas.openxmlformats.org/presentationml/2006/ole">
            <mc:AlternateContent xmlns:mc="http://schemas.openxmlformats.org/markup-compatibility/2006">
              <mc:Choice xmlns:v="urn:schemas-microsoft-com:vml" Requires="v">
                <p:oleObj spid="_x0000_s44400" name="think-cell Slide" r:id="rId4" imgW="0" imgH="0" progId="TCLayout.ActiveDocument.1">
                  <p:embed/>
                </p:oleObj>
              </mc:Choice>
              <mc:Fallback>
                <p:oleObj name="think-cell Slide" r:id="rId4" imgW="0" imgH="0" progId="TCLayout.ActiveDocument.1">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9225" cy="14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2"/>
          <p:cNvSpPr>
            <a:spLocks noGrp="1"/>
          </p:cNvSpPr>
          <p:nvPr>
            <p:ph idx="1"/>
          </p:nvPr>
        </p:nvSpPr>
        <p:spPr>
          <a:xfrm>
            <a:off x="259397" y="1600202"/>
            <a:ext cx="4182364" cy="4571998"/>
          </a:xfrm>
        </p:spPr>
        <p:txBody>
          <a:bodyPr>
            <a:noAutofit/>
          </a:bodyPr>
          <a:lstStyle>
            <a:lvl1pPr>
              <a:spcBef>
                <a:spcPts val="0"/>
              </a:spcBef>
              <a:defRPr sz="1400">
                <a:latin typeface="+mn-lt"/>
              </a:defRPr>
            </a:lvl1pPr>
            <a:lvl2pPr marL="592701" indent="-237080">
              <a:spcBef>
                <a:spcPts val="0"/>
              </a:spcBef>
              <a:buFont typeface="Arial" pitchFamily="34" charset="0"/>
              <a:buChar char="-"/>
              <a:defRPr sz="1400">
                <a:latin typeface="+mn-lt"/>
              </a:defRPr>
            </a:lvl2pPr>
            <a:lvl3pPr marL="829781" indent="-237080">
              <a:spcBef>
                <a:spcPts val="0"/>
              </a:spcBef>
              <a:buFont typeface="Arial" pitchFamily="34" charset="0"/>
              <a:buChar char="»"/>
              <a:defRPr sz="1400">
                <a:latin typeface="+mn-lt"/>
              </a:defRPr>
            </a:lvl3pPr>
            <a:lvl4pPr marL="1066862" indent="-237080">
              <a:spcBef>
                <a:spcPts val="0"/>
              </a:spcBef>
              <a:buFont typeface="Arial" pitchFamily="34" charset="0"/>
              <a:buChar char="-"/>
              <a:defRPr sz="14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idx="13"/>
          </p:nvPr>
        </p:nvSpPr>
        <p:spPr>
          <a:xfrm>
            <a:off x="4707617" y="1600202"/>
            <a:ext cx="4169161" cy="4571998"/>
          </a:xfrm>
        </p:spPr>
        <p:txBody>
          <a:bodyPr>
            <a:noAutofit/>
          </a:bodyPr>
          <a:lstStyle>
            <a:lvl1pPr>
              <a:spcBef>
                <a:spcPts val="0"/>
              </a:spcBef>
              <a:defRPr sz="1400">
                <a:latin typeface="+mn-lt"/>
              </a:defRPr>
            </a:lvl1pPr>
            <a:lvl2pPr marL="592701" indent="-237080">
              <a:spcBef>
                <a:spcPts val="0"/>
              </a:spcBef>
              <a:buFont typeface="Arial" pitchFamily="34" charset="0"/>
              <a:buChar char="-"/>
              <a:defRPr sz="1400">
                <a:latin typeface="+mn-lt"/>
              </a:defRPr>
            </a:lvl2pPr>
            <a:lvl3pPr marL="829781" indent="-237080">
              <a:spcBef>
                <a:spcPts val="0"/>
              </a:spcBef>
              <a:buFont typeface="Arial" pitchFamily="34" charset="0"/>
              <a:buChar char="»"/>
              <a:defRPr sz="1400">
                <a:latin typeface="+mn-lt"/>
              </a:defRPr>
            </a:lvl3pPr>
            <a:lvl4pPr marL="1066862" indent="-237080">
              <a:spcBef>
                <a:spcPts val="0"/>
              </a:spcBef>
              <a:buFont typeface="Arial" pitchFamily="34" charset="0"/>
              <a:buChar char="-"/>
              <a:defRPr sz="1400">
                <a:latin typeface="+mn-lt"/>
              </a:defRPr>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73152"/>
            <a:ext cx="7391400" cy="713232"/>
          </a:xfrm>
        </p:spPr>
        <p:txBody>
          <a:bodyPr/>
          <a:lstStyle>
            <a:lvl1pPr algn="l">
              <a:defRPr sz="2000" b="1">
                <a:solidFill>
                  <a:schemeClr val="tx1"/>
                </a:solidFill>
                <a:latin typeface="+mj-lt"/>
              </a:defRPr>
            </a:lvl1pPr>
          </a:lstStyle>
          <a:p>
            <a:r>
              <a:rPr lang="en-US"/>
              <a:t>Click to edit Master title style</a:t>
            </a:r>
            <a:endParaRPr lang="en-US" dirty="0"/>
          </a:p>
        </p:txBody>
      </p:sp>
      <p:sp>
        <p:nvSpPr>
          <p:cNvPr id="6" name="Date Placeholder 6"/>
          <p:cNvSpPr>
            <a:spLocks noGrp="1"/>
          </p:cNvSpPr>
          <p:nvPr>
            <p:ph type="dt" sz="half" idx="14"/>
          </p:nvPr>
        </p:nvSpPr>
        <p:spPr>
          <a:xfrm>
            <a:off x="457200" y="6605816"/>
            <a:ext cx="184666" cy="215444"/>
          </a:xfrm>
          <a:prstGeom prst="rect">
            <a:avLst/>
          </a:prstGeom>
        </p:spPr>
        <p:txBody>
          <a:bodyPr/>
          <a:lstStyle>
            <a:lvl1pPr>
              <a:defRPr dirty="0"/>
            </a:lvl1pPr>
          </a:lstStyle>
          <a:p>
            <a:pPr>
              <a:defRPr/>
            </a:pPr>
            <a:fld id="{743A6316-CB25-E345-8306-FB25773936F3}" type="datetime1">
              <a:rPr lang="en-US" smtClean="0"/>
              <a:t>9/11/2017</a:t>
            </a:fld>
            <a:endParaRPr lang="en-US"/>
          </a:p>
        </p:txBody>
      </p:sp>
      <p:sp>
        <p:nvSpPr>
          <p:cNvPr id="7" name="Slide Number Placeholder 7"/>
          <p:cNvSpPr>
            <a:spLocks noGrp="1"/>
          </p:cNvSpPr>
          <p:nvPr>
            <p:ph type="sldNum" sz="quarter" idx="15"/>
          </p:nvPr>
        </p:nvSpPr>
        <p:spPr>
          <a:xfrm>
            <a:off x="8382000" y="6645275"/>
            <a:ext cx="304800" cy="136525"/>
          </a:xfrm>
          <a:prstGeom prst="rect">
            <a:avLst/>
          </a:prstGeom>
        </p:spPr>
        <p:txBody>
          <a:bodyPr/>
          <a:lstStyle>
            <a:lvl1pPr>
              <a:defRPr/>
            </a:lvl1pPr>
          </a:lstStyle>
          <a:p>
            <a:pPr>
              <a:defRPr/>
            </a:pPr>
            <a:fld id="{7503470A-8479-43DD-9420-2F2EFF7627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3"/>
            </p:custDataLst>
            <p:extLst>
              <p:ext uri="{D42A27DB-BD31-4B8C-83A1-F6EECF244321}">
                <p14:modId xmlns:p14="http://schemas.microsoft.com/office/powerpoint/2010/main" val="21774443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487"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5122" name="Title Placeholder 1"/>
          <p:cNvSpPr>
            <a:spLocks noGrp="1"/>
          </p:cNvSpPr>
          <p:nvPr>
            <p:ph type="title"/>
          </p:nvPr>
        </p:nvSpPr>
        <p:spPr bwMode="auto">
          <a:xfrm>
            <a:off x="457200" y="76200"/>
            <a:ext cx="7391400" cy="715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033463"/>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cxnSp>
        <p:nvCxnSpPr>
          <p:cNvPr id="8" name="Straight Connector 7"/>
          <p:cNvCxnSpPr/>
          <p:nvPr/>
        </p:nvCxnSpPr>
        <p:spPr>
          <a:xfrm>
            <a:off x="457200" y="914400"/>
            <a:ext cx="8229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0" name="Draft Box" hidden="1"/>
          <p:cNvSpPr txBox="1"/>
          <p:nvPr/>
        </p:nvSpPr>
        <p:spPr>
          <a:xfrm>
            <a:off x="8229600" y="877888"/>
            <a:ext cx="606425" cy="338137"/>
          </a:xfrm>
          <a:prstGeom prst="rect">
            <a:avLst/>
          </a:prstGeom>
          <a:noFill/>
        </p:spPr>
        <p:txBody>
          <a:bodyPr wrap="none">
            <a:spAutoFit/>
          </a:bodyPr>
          <a:lstStyle/>
          <a:p>
            <a:pPr marL="347472" indent="-347472" algn="r" fontAlgn="auto">
              <a:spcBef>
                <a:spcPts val="24"/>
              </a:spcBef>
              <a:spcAft>
                <a:spcPts val="0"/>
              </a:spcAft>
              <a:buFont typeface="Arial" pitchFamily="34" charset="0"/>
              <a:buNone/>
              <a:defRPr/>
            </a:pPr>
            <a:r>
              <a:rPr lang="en-US" sz="1600" dirty="0">
                <a:solidFill>
                  <a:srgbClr val="FF0000"/>
                </a:solidFill>
                <a:latin typeface="Calibri"/>
              </a:rPr>
              <a:t>Draft</a:t>
            </a:r>
          </a:p>
        </p:txBody>
      </p:sp>
      <p:pic>
        <p:nvPicPr>
          <p:cNvPr id="12" name="Picture 11" descr="NewLogo.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867400" y="5791200"/>
            <a:ext cx="2968624" cy="814616"/>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hf hdr="0"/>
  <p:txStyles>
    <p:titleStyle>
      <a:lvl1pPr algn="l" defTabSz="457200" rtl="0" eaLnBrk="1" fontAlgn="base" hangingPunct="1">
        <a:spcBef>
          <a:spcPct val="0"/>
        </a:spcBef>
        <a:spcAft>
          <a:spcPct val="0"/>
        </a:spcAft>
        <a:defRPr sz="2000" b="1" kern="1200">
          <a:solidFill>
            <a:schemeClr val="tx1"/>
          </a:solidFill>
          <a:latin typeface="+mj-lt"/>
          <a:ea typeface="+mj-ea"/>
          <a:cs typeface="Arial" pitchFamily="34" charset="0"/>
        </a:defRPr>
      </a:lvl1pPr>
      <a:lvl2pPr algn="l" defTabSz="457200" rtl="0" eaLnBrk="1" fontAlgn="base" hangingPunct="1">
        <a:spcBef>
          <a:spcPct val="0"/>
        </a:spcBef>
        <a:spcAft>
          <a:spcPct val="0"/>
        </a:spcAft>
        <a:defRPr sz="2000" b="1">
          <a:solidFill>
            <a:schemeClr val="tx1"/>
          </a:solidFill>
          <a:latin typeface="Arial" pitchFamily="34" charset="0"/>
          <a:cs typeface="Arial" pitchFamily="34" charset="0"/>
        </a:defRPr>
      </a:lvl2pPr>
      <a:lvl3pPr algn="l" defTabSz="457200" rtl="0" eaLnBrk="1" fontAlgn="base" hangingPunct="1">
        <a:spcBef>
          <a:spcPct val="0"/>
        </a:spcBef>
        <a:spcAft>
          <a:spcPct val="0"/>
        </a:spcAft>
        <a:defRPr sz="2000" b="1">
          <a:solidFill>
            <a:schemeClr val="tx1"/>
          </a:solidFill>
          <a:latin typeface="Arial" pitchFamily="34" charset="0"/>
          <a:cs typeface="Arial" pitchFamily="34" charset="0"/>
        </a:defRPr>
      </a:lvl3pPr>
      <a:lvl4pPr algn="l" defTabSz="457200" rtl="0" eaLnBrk="1" fontAlgn="base" hangingPunct="1">
        <a:spcBef>
          <a:spcPct val="0"/>
        </a:spcBef>
        <a:spcAft>
          <a:spcPct val="0"/>
        </a:spcAft>
        <a:defRPr sz="2000" b="1">
          <a:solidFill>
            <a:schemeClr val="tx1"/>
          </a:solidFill>
          <a:latin typeface="Arial" pitchFamily="34" charset="0"/>
          <a:cs typeface="Arial" pitchFamily="34" charset="0"/>
        </a:defRPr>
      </a:lvl4pPr>
      <a:lvl5pPr algn="l" defTabSz="457200" rtl="0" eaLnBrk="1" fontAlgn="base" hangingPunct="1">
        <a:spcBef>
          <a:spcPct val="0"/>
        </a:spcBef>
        <a:spcAft>
          <a:spcPct val="0"/>
        </a:spcAft>
        <a:defRPr sz="2000" b="1">
          <a:solidFill>
            <a:schemeClr val="tx1"/>
          </a:solidFill>
          <a:latin typeface="Arial" pitchFamily="34" charset="0"/>
          <a:cs typeface="Arial" pitchFamily="34" charset="0"/>
        </a:defRPr>
      </a:lvl5pPr>
      <a:lvl6pPr marL="457200" algn="l" defTabSz="457200" rtl="0" eaLnBrk="1" fontAlgn="base" hangingPunct="1">
        <a:spcBef>
          <a:spcPct val="0"/>
        </a:spcBef>
        <a:spcAft>
          <a:spcPct val="0"/>
        </a:spcAft>
        <a:defRPr sz="2000" b="1">
          <a:solidFill>
            <a:schemeClr val="tx1"/>
          </a:solidFill>
          <a:latin typeface="Arial" pitchFamily="34" charset="0"/>
          <a:cs typeface="Arial" pitchFamily="34" charset="0"/>
        </a:defRPr>
      </a:lvl6pPr>
      <a:lvl7pPr marL="914400" algn="l" defTabSz="457200" rtl="0" eaLnBrk="1" fontAlgn="base" hangingPunct="1">
        <a:spcBef>
          <a:spcPct val="0"/>
        </a:spcBef>
        <a:spcAft>
          <a:spcPct val="0"/>
        </a:spcAft>
        <a:defRPr sz="2000" b="1">
          <a:solidFill>
            <a:schemeClr val="tx1"/>
          </a:solidFill>
          <a:latin typeface="Arial" pitchFamily="34" charset="0"/>
          <a:cs typeface="Arial" pitchFamily="34" charset="0"/>
        </a:defRPr>
      </a:lvl7pPr>
      <a:lvl8pPr marL="1371600" algn="l" defTabSz="457200" rtl="0" eaLnBrk="1" fontAlgn="base" hangingPunct="1">
        <a:spcBef>
          <a:spcPct val="0"/>
        </a:spcBef>
        <a:spcAft>
          <a:spcPct val="0"/>
        </a:spcAft>
        <a:defRPr sz="2000" b="1">
          <a:solidFill>
            <a:schemeClr val="tx1"/>
          </a:solidFill>
          <a:latin typeface="Arial" pitchFamily="34" charset="0"/>
          <a:cs typeface="Arial" pitchFamily="34" charset="0"/>
        </a:defRPr>
      </a:lvl8pPr>
      <a:lvl9pPr marL="1828800" algn="l" defTabSz="457200" rtl="0" eaLnBrk="1" fontAlgn="base" hangingPunct="1">
        <a:spcBef>
          <a:spcPct val="0"/>
        </a:spcBef>
        <a:spcAft>
          <a:spcPct val="0"/>
        </a:spcAft>
        <a:defRPr sz="2000" b="1">
          <a:solidFill>
            <a:schemeClr val="tx1"/>
          </a:solidFill>
          <a:latin typeface="Arial" pitchFamily="34" charset="0"/>
          <a:cs typeface="Arial" pitchFamily="34" charset="0"/>
        </a:defRPr>
      </a:lvl9pPr>
    </p:titleStyle>
    <p:bodyStyle>
      <a:lvl1pPr marL="342900" indent="-342900" algn="l" defTabSz="457200" rtl="0" eaLnBrk="1" fontAlgn="base" hangingPunct="1">
        <a:spcBef>
          <a:spcPct val="20000"/>
        </a:spcBef>
        <a:spcAft>
          <a:spcPct val="0"/>
        </a:spcAft>
        <a:buFont typeface="Lucida Grande"/>
        <a:buChar char="•"/>
        <a:defRPr sz="1600" b="1" kern="1200">
          <a:solidFill>
            <a:schemeClr val="tx1"/>
          </a:solidFill>
          <a:latin typeface="+mn-lt"/>
          <a:ea typeface="Arial Narrow" pitchFamily="34" charset="0"/>
          <a:cs typeface="Arial Narrow" pitchFamily="34" charset="0"/>
        </a:defRPr>
      </a:lvl1pPr>
      <a:lvl2pPr marL="742950" indent="-285750" algn="l" defTabSz="457200" rtl="0" eaLnBrk="1" fontAlgn="base" hangingPunct="1">
        <a:spcBef>
          <a:spcPct val="20000"/>
        </a:spcBef>
        <a:spcAft>
          <a:spcPct val="0"/>
        </a:spcAft>
        <a:buFont typeface="Lucida Grande"/>
        <a:buChar char="−"/>
        <a:defRPr sz="1600" kern="1200">
          <a:solidFill>
            <a:schemeClr val="tx1"/>
          </a:solidFill>
          <a:latin typeface="+mn-lt"/>
          <a:ea typeface="Arial Narrow" pitchFamily="34" charset="0"/>
          <a:cs typeface="Arial Narrow" pitchFamily="34" charset="0"/>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mn-lt"/>
          <a:ea typeface="Arial Narrow" pitchFamily="34" charset="0"/>
          <a:cs typeface="Arial Narrow" pitchFamily="34" charset="0"/>
        </a:defRPr>
      </a:lvl3pPr>
      <a:lvl4pPr marL="1600200" indent="-228600" algn="l" defTabSz="457200" rtl="0" eaLnBrk="1" fontAlgn="base" hangingPunct="1">
        <a:spcBef>
          <a:spcPct val="20000"/>
        </a:spcBef>
        <a:spcAft>
          <a:spcPct val="0"/>
        </a:spcAft>
        <a:buFont typeface="Arial" pitchFamily="34" charset="0"/>
        <a:buChar char="–"/>
        <a:defRPr sz="1400" kern="1200">
          <a:solidFill>
            <a:schemeClr val="tx1"/>
          </a:solidFill>
          <a:latin typeface="+mn-lt"/>
          <a:ea typeface="Arial Narrow" pitchFamily="34" charset="0"/>
          <a:cs typeface="Arial Narrow" pitchFamily="34" charset="0"/>
        </a:defRPr>
      </a:lvl4pPr>
      <a:lvl5pPr marL="2057400" indent="-228600" algn="l" defTabSz="457200" rtl="0" eaLnBrk="1" fontAlgn="base" hangingPunct="1">
        <a:spcBef>
          <a:spcPct val="20000"/>
        </a:spcBef>
        <a:spcAft>
          <a:spcPct val="0"/>
        </a:spcAft>
        <a:buFont typeface="Arial" pitchFamily="34" charset="0"/>
        <a:buChar char="»"/>
        <a:defRPr sz="1400" kern="1200">
          <a:solidFill>
            <a:schemeClr val="tx1"/>
          </a:solidFill>
          <a:latin typeface="+mn-lt"/>
          <a:ea typeface="Arial Narrow" pitchFamily="34" charset="0"/>
          <a:cs typeface="Arial Narrow"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http://i1.cmail19.com/ei/d/A1/70C/ADD/csimport/Pastedimageat2017_07_1803_13PM.153020.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http://i1.cmail20.com/ei/d/BF/C6F/023/csimport/bcra_2-0_costs_64_year_old_percentage1.093635.p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http://i2.cmail19.com/ei/d/DE/0FD/B3B/csimport/Sojourner_exhibit2-768x557.152044.p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http://i1.cmail19.com/ei/d/67/2CC/A7C/csimport/skinnychart.160939.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http://i1.cmail20.com/ei/d/B0/D03/9D2/csimport/Muhlestein_figure1-768x332.085418.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http://i1.cmail20.com/ei/d/D2/F98/FD8/csimport/Sandoe-Exhibit-1.154252.pn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995318" y="3314700"/>
            <a:ext cx="6400800" cy="25984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2000" dirty="0">
              <a:solidFill>
                <a:schemeClr val="tx1">
                  <a:lumMod val="65000"/>
                  <a:lumOff val="35000"/>
                </a:schemeClr>
              </a:solidFill>
              <a:latin typeface="Helvetica Light"/>
              <a:cs typeface="Helvetica Light"/>
            </a:endParaRPr>
          </a:p>
        </p:txBody>
      </p:sp>
      <p:sp>
        <p:nvSpPr>
          <p:cNvPr id="8" name="Rectangle 7"/>
          <p:cNvSpPr/>
          <p:nvPr/>
        </p:nvSpPr>
        <p:spPr>
          <a:xfrm>
            <a:off x="152400" y="1194146"/>
            <a:ext cx="8915400" cy="3231654"/>
          </a:xfrm>
          <a:prstGeom prst="rect">
            <a:avLst/>
          </a:prstGeom>
        </p:spPr>
        <p:txBody>
          <a:bodyPr wrap="square">
            <a:spAutoFit/>
          </a:bodyPr>
          <a:lstStyle/>
          <a:p>
            <a:pPr algn="ctr"/>
            <a:endParaRPr lang="en-US" sz="3200" b="1" dirty="0">
              <a:latin typeface="Georgia"/>
              <a:ea typeface="+mj-ea"/>
              <a:cs typeface="Georgia"/>
            </a:endParaRPr>
          </a:p>
          <a:p>
            <a:pPr algn="ctr"/>
            <a:endParaRPr lang="en-US" sz="3200" b="1" dirty="0">
              <a:latin typeface="Georgia" charset="0"/>
              <a:ea typeface="Georgia" charset="0"/>
              <a:cs typeface="Georgia" charset="0"/>
            </a:endParaRPr>
          </a:p>
          <a:p>
            <a:pPr algn="ctr"/>
            <a:r>
              <a:rPr lang="en-US" sz="3200" b="1" dirty="0">
                <a:latin typeface="Georgia" charset="0"/>
                <a:ea typeface="Georgia" charset="0"/>
                <a:cs typeface="Georgia" charset="0"/>
              </a:rPr>
              <a:t>Making Sense </a:t>
            </a:r>
          </a:p>
          <a:p>
            <a:pPr algn="ctr"/>
            <a:r>
              <a:rPr lang="en-US" sz="3200" b="1" dirty="0">
                <a:latin typeface="Georgia" charset="0"/>
                <a:ea typeface="Georgia" charset="0"/>
                <a:cs typeface="Georgia" charset="0"/>
              </a:rPr>
              <a:t>of the</a:t>
            </a:r>
          </a:p>
          <a:p>
            <a:pPr algn="ctr"/>
            <a:r>
              <a:rPr lang="en-US" sz="3200" b="1" dirty="0">
                <a:latin typeface="Georgia" charset="0"/>
                <a:ea typeface="Georgia" charset="0"/>
                <a:cs typeface="Georgia" charset="0"/>
              </a:rPr>
              <a:t>Changing Landscape in Healthcare </a:t>
            </a:r>
          </a:p>
          <a:p>
            <a:pPr algn="ctr"/>
            <a:endParaRPr lang="en-US" sz="3200" b="1" dirty="0">
              <a:latin typeface="Georgia"/>
              <a:ea typeface="+mj-ea"/>
              <a:cs typeface="Georgia"/>
            </a:endParaRPr>
          </a:p>
          <a:p>
            <a:endParaRPr lang="en-US" sz="1200" b="1" dirty="0">
              <a:latin typeface="Georgia"/>
              <a:ea typeface="+mj-ea"/>
              <a:cs typeface="Georgia"/>
            </a:endParaRPr>
          </a:p>
        </p:txBody>
      </p:sp>
    </p:spTree>
    <p:extLst>
      <p:ext uri="{BB962C8B-B14F-4D97-AF65-F5344CB8AC3E}">
        <p14:creationId xmlns:p14="http://schemas.microsoft.com/office/powerpoint/2010/main" val="109819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charset="0"/>
                <a:ea typeface="Georgia" charset="0"/>
                <a:cs typeface="Georgia" charset="0"/>
              </a:rPr>
              <a:t>Who is costing the most?</a:t>
            </a:r>
          </a:p>
        </p:txBody>
      </p:sp>
      <p:pic>
        <p:nvPicPr>
          <p:cNvPr id="49154" name="Picture 2" descr="http://i1.cmail19.com/ei/d/A1/70C/ADD/csimport/Pastedimageat2017_07_1803_13PM.153020.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38299" y="990600"/>
            <a:ext cx="76962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69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02" y="237067"/>
            <a:ext cx="8180195" cy="524933"/>
          </a:xfrm>
        </p:spPr>
        <p:txBody>
          <a:bodyPr>
            <a:normAutofit/>
          </a:bodyPr>
          <a:lstStyle/>
          <a:p>
            <a:r>
              <a:rPr lang="en-US" sz="2800" dirty="0">
                <a:latin typeface="Georgia"/>
                <a:cs typeface="Georgia"/>
              </a:rPr>
              <a:t>Do We Get Better Outcomes?</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990600"/>
            <a:ext cx="8686801" cy="571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2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000" dirty="0">
                <a:solidFill>
                  <a:schemeClr val="tx1"/>
                </a:solidFill>
                <a:latin typeface="Georgia" charset="0"/>
                <a:ea typeface="Georgia" charset="0"/>
                <a:cs typeface="Georgia" charset="0"/>
              </a:rPr>
              <a:t>Affordable Care Act Effects</a:t>
            </a:r>
          </a:p>
        </p:txBody>
      </p:sp>
      <p:sp>
        <p:nvSpPr>
          <p:cNvPr id="7" name="Subtitle 6"/>
          <p:cNvSpPr>
            <a:spLocks noGrp="1"/>
          </p:cNvSpPr>
          <p:nvPr>
            <p:ph type="subTitle" idx="1"/>
          </p:nvPr>
        </p:nvSpPr>
        <p:spPr>
          <a:xfrm>
            <a:off x="457200" y="3437730"/>
            <a:ext cx="7772400" cy="307975"/>
          </a:xfrm>
        </p:spPr>
        <p:txBody>
          <a:bodyPr/>
          <a:lstStyle/>
          <a:p>
            <a:pPr algn="ctr"/>
            <a:endParaRPr lang="en-US" sz="2000" dirty="0">
              <a:solidFill>
                <a:schemeClr val="tx1"/>
              </a:solidFill>
              <a:latin typeface="Georgia" charset="0"/>
              <a:ea typeface="Georgia" charset="0"/>
              <a:cs typeface="Georgia" charset="0"/>
            </a:endParaRPr>
          </a:p>
          <a:p>
            <a:pPr algn="ctr"/>
            <a:r>
              <a:rPr lang="en-US" sz="3200" dirty="0">
                <a:solidFill>
                  <a:schemeClr val="tx1"/>
                </a:solidFill>
                <a:latin typeface="Georgia" charset="0"/>
                <a:ea typeface="Georgia" charset="0"/>
                <a:cs typeface="Georgia" charset="0"/>
              </a:rPr>
              <a:t>aka “Obamacare”</a:t>
            </a:r>
          </a:p>
        </p:txBody>
      </p:sp>
      <p:sp>
        <p:nvSpPr>
          <p:cNvPr id="8" name="Content Placeholder 7"/>
          <p:cNvSpPr>
            <a:spLocks noGrp="1"/>
          </p:cNvSpPr>
          <p:nvPr>
            <p:ph sz="quarter" idx="13"/>
          </p:nvPr>
        </p:nvSpPr>
        <p:spPr/>
        <p:txBody>
          <a:bodyPr/>
          <a:lstStyle/>
          <a:p>
            <a:endParaRPr lang="en-US"/>
          </a:p>
        </p:txBody>
      </p:sp>
    </p:spTree>
    <p:extLst>
      <p:ext uri="{BB962C8B-B14F-4D97-AF65-F5344CB8AC3E}">
        <p14:creationId xmlns:p14="http://schemas.microsoft.com/office/powerpoint/2010/main" val="163435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charset="0"/>
                <a:ea typeface="Georgia" charset="0"/>
                <a:cs typeface="Georgia" charset="0"/>
              </a:rPr>
              <a:t>ACA Effects</a:t>
            </a:r>
            <a:endParaRPr lang="en-US" sz="2800" dirty="0"/>
          </a:p>
        </p:txBody>
      </p:sp>
      <p:pic>
        <p:nvPicPr>
          <p:cNvPr id="51202" name="Picture 2" descr="http://www.commonwealthfund.org/~/media/images/interactives-and-data/chart-maps/chartcart/issue-brief/coverage-access-medical-debt-aca-ca-fl-ny-tx/image_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charset="0"/>
                <a:ea typeface="Georgia" charset="0"/>
                <a:cs typeface="Georgia" charset="0"/>
              </a:rPr>
              <a:t>ACA Effects</a:t>
            </a:r>
            <a:endParaRPr lang="en-US" sz="2800" dirty="0"/>
          </a:p>
        </p:txBody>
      </p:sp>
      <p:pic>
        <p:nvPicPr>
          <p:cNvPr id="52226" name="Picture 2" descr="http://www.commonwealthfund.org/~/media/images/interactives-and-data/chart-maps/chartcart/issue-brief/coverage-access-medical-debt-aca-ca-fl-ny-tx/image_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29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solidFill>
                  <a:schemeClr val="tx1"/>
                </a:solidFill>
                <a:latin typeface="Georgia" charset="0"/>
                <a:ea typeface="Georgia" charset="0"/>
                <a:cs typeface="Georgia" charset="0"/>
              </a:rPr>
              <a:t>But Coverage Is Not The Same As Access </a:t>
            </a:r>
          </a:p>
        </p:txBody>
      </p:sp>
      <p:sp>
        <p:nvSpPr>
          <p:cNvPr id="3" name="Subtitle 2"/>
          <p:cNvSpPr>
            <a:spLocks noGrp="1"/>
          </p:cNvSpPr>
          <p:nvPr>
            <p:ph type="subTitle" idx="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34716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715962"/>
          </a:xfrm>
        </p:spPr>
        <p:txBody>
          <a:bodyPr/>
          <a:lstStyle/>
          <a:p>
            <a:r>
              <a:rPr lang="en-US" sz="2400" dirty="0">
                <a:latin typeface="Georgia" panose="02040502050405020303" pitchFamily="18" charset="0"/>
              </a:rPr>
              <a:t>Percentage of physicians who say they currently do </a:t>
            </a:r>
            <a:r>
              <a:rPr lang="en-US" sz="2400" i="1" u="sng" dirty="0">
                <a:latin typeface="Georgia" panose="02040502050405020303" pitchFamily="18" charset="0"/>
              </a:rPr>
              <a:t>not</a:t>
            </a:r>
            <a:r>
              <a:rPr lang="en-US" sz="2400" dirty="0">
                <a:latin typeface="Georgia" panose="02040502050405020303" pitchFamily="18" charset="0"/>
              </a:rPr>
              <a:t> see </a:t>
            </a:r>
            <a:r>
              <a:rPr lang="en-US" sz="2400" i="1" u="sng" dirty="0">
                <a:latin typeface="Georgia" panose="02040502050405020303" pitchFamily="18" charset="0"/>
              </a:rPr>
              <a:t>Medicare</a:t>
            </a:r>
            <a:r>
              <a:rPr lang="en-US" sz="2400" dirty="0">
                <a:latin typeface="Georgia" panose="02040502050405020303" pitchFamily="18" charset="0"/>
              </a:rPr>
              <a:t> patients:</a:t>
            </a:r>
          </a:p>
        </p:txBody>
      </p:sp>
      <p:sp>
        <p:nvSpPr>
          <p:cNvPr id="3" name="Content Placeholder 2"/>
          <p:cNvSpPr>
            <a:spLocks noGrp="1"/>
          </p:cNvSpPr>
          <p:nvPr>
            <p:ph idx="1"/>
          </p:nvPr>
        </p:nvSpPr>
        <p:spPr/>
        <p:txBody>
          <a:bodyPr/>
          <a:lstStyle/>
          <a:p>
            <a:endParaRPr lang="en-US" b="0" dirty="0"/>
          </a:p>
          <a:p>
            <a:pPr marL="0" indent="0">
              <a:buNone/>
            </a:pPr>
            <a:r>
              <a:rPr lang="en-US" sz="2000" b="0" dirty="0">
                <a:latin typeface="Georgia" panose="02040502050405020303" pitchFamily="18" charset="0"/>
              </a:rPr>
              <a:t>Top 5 </a:t>
            </a:r>
          </a:p>
          <a:p>
            <a:r>
              <a:rPr lang="en-US" sz="2000" b="0" dirty="0">
                <a:latin typeface="Georgia" panose="02040502050405020303" pitchFamily="18" charset="0"/>
              </a:rPr>
              <a:t>Nevada                              22.5% </a:t>
            </a:r>
          </a:p>
          <a:p>
            <a:r>
              <a:rPr lang="en-US" sz="2000" b="0" dirty="0">
                <a:latin typeface="Georgia" panose="02040502050405020303" pitchFamily="18" charset="0"/>
              </a:rPr>
              <a:t>Virginia                             22.2% </a:t>
            </a:r>
          </a:p>
          <a:p>
            <a:r>
              <a:rPr lang="en-US" sz="2000" b="0" dirty="0">
                <a:latin typeface="Georgia" panose="02040502050405020303" pitchFamily="18" charset="0"/>
              </a:rPr>
              <a:t>New Jersey                       18.9% </a:t>
            </a:r>
          </a:p>
          <a:p>
            <a:r>
              <a:rPr lang="en-US" sz="2000" b="0" dirty="0">
                <a:latin typeface="Georgia" panose="02040502050405020303" pitchFamily="18" charset="0"/>
              </a:rPr>
              <a:t>Arkansas                           18.5% </a:t>
            </a:r>
          </a:p>
          <a:p>
            <a:r>
              <a:rPr lang="en-US" sz="2200" i="1" dirty="0">
                <a:latin typeface="Georgia" panose="02040502050405020303" pitchFamily="18" charset="0"/>
              </a:rPr>
              <a:t>Texas                          18.4%   		North Texas: 26.4%</a:t>
            </a:r>
          </a:p>
          <a:p>
            <a:endParaRPr lang="en-US" sz="2000" b="0" dirty="0">
              <a:latin typeface="Georgia" panose="02040502050405020303" pitchFamily="18" charset="0"/>
            </a:endParaRPr>
          </a:p>
          <a:p>
            <a:pPr marL="0" indent="0">
              <a:buNone/>
            </a:pPr>
            <a:r>
              <a:rPr lang="en-US" sz="2000" b="0" dirty="0">
                <a:latin typeface="Georgia" panose="02040502050405020303" pitchFamily="18" charset="0"/>
              </a:rPr>
              <a:t>Bottom 5 </a:t>
            </a:r>
          </a:p>
          <a:p>
            <a:r>
              <a:rPr lang="en-US" sz="2000" b="0" dirty="0">
                <a:latin typeface="Georgia" panose="02040502050405020303" pitchFamily="18" charset="0"/>
              </a:rPr>
              <a:t>South Dakota                     2.9% </a:t>
            </a:r>
          </a:p>
          <a:p>
            <a:r>
              <a:rPr lang="en-US" sz="2000" b="0" dirty="0">
                <a:latin typeface="Georgia" panose="02040502050405020303" pitchFamily="18" charset="0"/>
              </a:rPr>
              <a:t>Maine                                  5.0% </a:t>
            </a:r>
          </a:p>
          <a:p>
            <a:r>
              <a:rPr lang="en-US" sz="2000" b="0" dirty="0">
                <a:latin typeface="Georgia" panose="02040502050405020303" pitchFamily="18" charset="0"/>
              </a:rPr>
              <a:t>North Dakota                     5.6% </a:t>
            </a:r>
          </a:p>
          <a:p>
            <a:r>
              <a:rPr lang="en-US" sz="2000" b="0" dirty="0">
                <a:latin typeface="Georgia" panose="02040502050405020303" pitchFamily="18" charset="0"/>
              </a:rPr>
              <a:t>Montana                             5.7% </a:t>
            </a:r>
          </a:p>
          <a:p>
            <a:r>
              <a:rPr lang="en-US" sz="2000" b="0" dirty="0">
                <a:latin typeface="Georgia" panose="02040502050405020303" pitchFamily="18" charset="0"/>
              </a:rPr>
              <a:t>Iowa                                    8.0%   </a:t>
            </a:r>
          </a:p>
          <a:p>
            <a:endParaRPr lang="en-US" sz="2000" b="0" dirty="0">
              <a:latin typeface="Georgia" panose="02040502050405020303" pitchFamily="18" charset="0"/>
            </a:endParaRPr>
          </a:p>
          <a:p>
            <a:r>
              <a:rPr lang="en-US" sz="2000" b="0" dirty="0">
                <a:latin typeface="Georgia" panose="02040502050405020303" pitchFamily="18" charset="0"/>
              </a:rPr>
              <a:t>California (14.6%) and New York (15.2%)</a:t>
            </a:r>
            <a:endParaRPr lang="en-US" sz="2000" dirty="0">
              <a:latin typeface="Georgia" panose="02040502050405020303" pitchFamily="18" charset="0"/>
            </a:endParaRPr>
          </a:p>
        </p:txBody>
      </p:sp>
    </p:spTree>
    <p:extLst>
      <p:ext uri="{BB962C8B-B14F-4D97-AF65-F5344CB8AC3E}">
        <p14:creationId xmlns:p14="http://schemas.microsoft.com/office/powerpoint/2010/main" val="177046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152400"/>
            <a:ext cx="7391400" cy="715962"/>
          </a:xfrm>
        </p:spPr>
        <p:txBody>
          <a:bodyPr/>
          <a:lstStyle/>
          <a:p>
            <a:r>
              <a:rPr lang="en-US" sz="2400" dirty="0">
                <a:latin typeface="Georgia" panose="02040502050405020303" pitchFamily="18" charset="0"/>
              </a:rPr>
              <a:t>Percentage of physicians who say they currently do </a:t>
            </a:r>
            <a:r>
              <a:rPr lang="en-US" sz="2400" i="1" u="sng" dirty="0">
                <a:latin typeface="Georgia" panose="02040502050405020303" pitchFamily="18" charset="0"/>
              </a:rPr>
              <a:t>not</a:t>
            </a:r>
            <a:r>
              <a:rPr lang="en-US" sz="2400" dirty="0">
                <a:latin typeface="Georgia" panose="02040502050405020303" pitchFamily="18" charset="0"/>
              </a:rPr>
              <a:t> see </a:t>
            </a:r>
            <a:r>
              <a:rPr lang="en-US" sz="2400" i="1" u="sng" dirty="0">
                <a:latin typeface="Georgia" panose="02040502050405020303" pitchFamily="18" charset="0"/>
              </a:rPr>
              <a:t>Medicaid</a:t>
            </a:r>
            <a:r>
              <a:rPr lang="en-US" sz="2400" dirty="0">
                <a:latin typeface="Georgia" panose="02040502050405020303" pitchFamily="18" charset="0"/>
              </a:rPr>
              <a:t> patients: </a:t>
            </a:r>
          </a:p>
        </p:txBody>
      </p:sp>
      <p:sp>
        <p:nvSpPr>
          <p:cNvPr id="3" name="Content Placeholder 2"/>
          <p:cNvSpPr>
            <a:spLocks noGrp="1"/>
          </p:cNvSpPr>
          <p:nvPr>
            <p:ph idx="1"/>
          </p:nvPr>
        </p:nvSpPr>
        <p:spPr/>
        <p:txBody>
          <a:bodyPr/>
          <a:lstStyle/>
          <a:p>
            <a:pPr marL="0" indent="0">
              <a:buNone/>
            </a:pPr>
            <a:endParaRPr lang="en-US" sz="2000" b="0" dirty="0">
              <a:latin typeface="Georgia" panose="02040502050405020303" pitchFamily="18" charset="0"/>
            </a:endParaRPr>
          </a:p>
          <a:p>
            <a:pPr marL="0" indent="0">
              <a:buNone/>
            </a:pPr>
            <a:r>
              <a:rPr lang="en-US" sz="2000" b="0" dirty="0">
                <a:latin typeface="Georgia" panose="02040502050405020303" pitchFamily="18" charset="0"/>
              </a:rPr>
              <a:t>Top 5 </a:t>
            </a:r>
          </a:p>
          <a:p>
            <a:r>
              <a:rPr lang="en-US" sz="2000" b="0" dirty="0">
                <a:latin typeface="Georgia" panose="02040502050405020303" pitchFamily="18" charset="0"/>
              </a:rPr>
              <a:t>New Jersey                        32.2% </a:t>
            </a:r>
          </a:p>
          <a:p>
            <a:r>
              <a:rPr lang="en-US" sz="2200" i="1" dirty="0">
                <a:latin typeface="Georgia" panose="02040502050405020303" pitchFamily="18" charset="0"/>
              </a:rPr>
              <a:t>Texas </a:t>
            </a:r>
            <a:r>
              <a:rPr lang="en-US" sz="2200" dirty="0">
                <a:latin typeface="Georgia" panose="02040502050405020303" pitchFamily="18" charset="0"/>
              </a:rPr>
              <a:t>                           </a:t>
            </a:r>
            <a:r>
              <a:rPr lang="en-US" sz="2200" i="1" dirty="0">
                <a:latin typeface="Georgia" panose="02040502050405020303" pitchFamily="18" charset="0"/>
              </a:rPr>
              <a:t>29.9% 	North Texas: 36.8%</a:t>
            </a:r>
          </a:p>
          <a:p>
            <a:r>
              <a:rPr lang="en-US" sz="2000" b="0" dirty="0">
                <a:latin typeface="Georgia" panose="02040502050405020303" pitchFamily="18" charset="0"/>
              </a:rPr>
              <a:t>Florida                                29.1% </a:t>
            </a:r>
          </a:p>
          <a:p>
            <a:r>
              <a:rPr lang="en-US" sz="2000" b="0" dirty="0">
                <a:latin typeface="Georgia" panose="02040502050405020303" pitchFamily="18" charset="0"/>
              </a:rPr>
              <a:t>Georgia                               23.7% </a:t>
            </a:r>
          </a:p>
          <a:p>
            <a:r>
              <a:rPr lang="en-US" sz="2000" b="0" dirty="0">
                <a:latin typeface="Georgia" panose="02040502050405020303" pitchFamily="18" charset="0"/>
              </a:rPr>
              <a:t>California                           22.1%   </a:t>
            </a:r>
          </a:p>
          <a:p>
            <a:endParaRPr lang="en-US" sz="2000" b="0" dirty="0">
              <a:latin typeface="Georgia" panose="02040502050405020303" pitchFamily="18" charset="0"/>
            </a:endParaRPr>
          </a:p>
          <a:p>
            <a:pPr marL="0" indent="0">
              <a:buNone/>
            </a:pPr>
            <a:r>
              <a:rPr lang="en-US" sz="2000" b="0" dirty="0">
                <a:latin typeface="Georgia" panose="02040502050405020303" pitchFamily="18" charset="0"/>
              </a:rPr>
              <a:t>Bottom 5 </a:t>
            </a:r>
          </a:p>
          <a:p>
            <a:r>
              <a:rPr lang="en-US" sz="2000" b="0" dirty="0">
                <a:latin typeface="Georgia" panose="02040502050405020303" pitchFamily="18" charset="0"/>
              </a:rPr>
              <a:t>Idaho                                     1.5% </a:t>
            </a:r>
          </a:p>
          <a:p>
            <a:r>
              <a:rPr lang="en-US" sz="2000" b="0" dirty="0">
                <a:latin typeface="Georgia" panose="02040502050405020303" pitchFamily="18" charset="0"/>
              </a:rPr>
              <a:t>Vermont                               2.1% </a:t>
            </a:r>
          </a:p>
          <a:p>
            <a:r>
              <a:rPr lang="en-US" sz="2000" b="0" dirty="0">
                <a:latin typeface="Georgia" panose="02040502050405020303" pitchFamily="18" charset="0"/>
              </a:rPr>
              <a:t>South Dakota                       2.9% </a:t>
            </a:r>
          </a:p>
          <a:p>
            <a:r>
              <a:rPr lang="en-US" sz="2000" b="0" dirty="0">
                <a:latin typeface="Georgia" panose="02040502050405020303" pitchFamily="18" charset="0"/>
              </a:rPr>
              <a:t>Montana                               2.9% </a:t>
            </a:r>
          </a:p>
          <a:p>
            <a:r>
              <a:rPr lang="en-US" sz="2000" b="0" dirty="0">
                <a:latin typeface="Georgia" panose="02040502050405020303" pitchFamily="18" charset="0"/>
              </a:rPr>
              <a:t>Wyoming                              3.2%   </a:t>
            </a:r>
          </a:p>
          <a:p>
            <a:endParaRPr lang="en-US" sz="2000" b="0" dirty="0">
              <a:latin typeface="Georgia" panose="02040502050405020303" pitchFamily="18" charset="0"/>
            </a:endParaRPr>
          </a:p>
          <a:p>
            <a:r>
              <a:rPr lang="en-US" sz="2000" b="0" dirty="0">
                <a:latin typeface="Georgia" panose="02040502050405020303" pitchFamily="18" charset="0"/>
              </a:rPr>
              <a:t>New York (16.5%)</a:t>
            </a:r>
            <a:endParaRPr lang="en-US" sz="2000" dirty="0">
              <a:latin typeface="Georgia" panose="02040502050405020303" pitchFamily="18" charset="0"/>
            </a:endParaRPr>
          </a:p>
        </p:txBody>
      </p:sp>
    </p:spTree>
    <p:extLst>
      <p:ext uri="{BB962C8B-B14F-4D97-AF65-F5344CB8AC3E}">
        <p14:creationId xmlns:p14="http://schemas.microsoft.com/office/powerpoint/2010/main" val="58984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a:solidFill>
                  <a:schemeClr val="tx1"/>
                </a:solidFill>
                <a:latin typeface="Georgia" charset="0"/>
                <a:ea typeface="Georgia" charset="0"/>
                <a:cs typeface="Georgia" charset="0"/>
              </a:rPr>
              <a:t>	So What Is Next?</a:t>
            </a:r>
          </a:p>
        </p:txBody>
      </p:sp>
      <p:sp>
        <p:nvSpPr>
          <p:cNvPr id="3" name="Subtitle 2"/>
          <p:cNvSpPr>
            <a:spLocks noGrp="1"/>
          </p:cNvSpPr>
          <p:nvPr>
            <p:ph type="subTitle" idx="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202887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panose="02040502050405020303" pitchFamily="18" charset="0"/>
              </a:rPr>
              <a:t>What does the future look like?</a:t>
            </a:r>
          </a:p>
        </p:txBody>
      </p:sp>
      <p:sp>
        <p:nvSpPr>
          <p:cNvPr id="3" name="Content Placeholder 2"/>
          <p:cNvSpPr>
            <a:spLocks noGrp="1"/>
          </p:cNvSpPr>
          <p:nvPr>
            <p:ph idx="1"/>
          </p:nvPr>
        </p:nvSpPr>
        <p:spPr>
          <a:xfrm>
            <a:off x="152400" y="1066800"/>
            <a:ext cx="8686800" cy="5105400"/>
          </a:xfrm>
        </p:spPr>
        <p:txBody>
          <a:bodyPr/>
          <a:lstStyle/>
          <a:p>
            <a:pPr marL="0" indent="0">
              <a:buNone/>
            </a:pPr>
            <a:r>
              <a:rPr lang="en-US" dirty="0"/>
              <a:t>		</a:t>
            </a:r>
            <a:r>
              <a:rPr lang="en-US" sz="2800" i="1" u="sng" dirty="0">
                <a:latin typeface="Georgia" panose="02040502050405020303" pitchFamily="18" charset="0"/>
              </a:rPr>
              <a:t>TODAY</a:t>
            </a:r>
            <a:r>
              <a:rPr lang="en-US" sz="2800" i="1" dirty="0">
                <a:latin typeface="Georgia" panose="02040502050405020303" pitchFamily="18" charset="0"/>
              </a:rPr>
              <a:t>	</a:t>
            </a:r>
            <a:r>
              <a:rPr lang="en-US" sz="2800" dirty="0">
                <a:latin typeface="Georgia" panose="02040502050405020303" pitchFamily="18" charset="0"/>
              </a:rPr>
              <a:t>						</a:t>
            </a:r>
            <a:r>
              <a:rPr lang="en-US" sz="2800" i="1" u="sng" dirty="0">
                <a:latin typeface="Georgia" panose="02040502050405020303" pitchFamily="18" charset="0"/>
              </a:rPr>
              <a:t>FUTURE</a:t>
            </a:r>
            <a:r>
              <a:rPr lang="en-US" sz="2800" dirty="0">
                <a:latin typeface="Georgia" panose="02040502050405020303" pitchFamily="18" charset="0"/>
              </a:rPr>
              <a:t>		</a:t>
            </a:r>
          </a:p>
          <a:p>
            <a:pPr marL="0" indent="0">
              <a:buNone/>
            </a:pPr>
            <a:r>
              <a:rPr lang="en-US" sz="20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Fragmented care					Coordinated across continuum</a:t>
            </a:r>
          </a:p>
          <a:p>
            <a:pPr marL="0" indent="0">
              <a:buNone/>
            </a:pP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Organized around providers		Organized around patients</a:t>
            </a:r>
            <a:endParaRPr lang="en-US" sz="2000" b="0" dirty="0">
              <a:latin typeface="Georgia" panose="02040502050405020303" pitchFamily="18" charset="0"/>
            </a:endParaRPr>
          </a:p>
          <a:p>
            <a:pPr marL="0" indent="0">
              <a:buNone/>
            </a:pP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Fee for volume					Fee for value</a:t>
            </a:r>
            <a:r>
              <a:rPr lang="en-US" sz="2000" b="0" dirty="0">
                <a:latin typeface="Georgia" panose="02040502050405020303" pitchFamily="18" charset="0"/>
              </a:rPr>
              <a:t>		</a:t>
            </a:r>
          </a:p>
          <a:p>
            <a:pPr marL="0" indent="0">
              <a:buNone/>
            </a:pP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Facilities-focused					Information-focused</a:t>
            </a:r>
            <a:r>
              <a:rPr lang="en-US" sz="2000" b="0" dirty="0">
                <a:latin typeface="Georgia" panose="02040502050405020303" pitchFamily="18" charset="0"/>
              </a:rPr>
              <a:t>		</a:t>
            </a:r>
          </a:p>
          <a:p>
            <a:pPr marL="0" indent="0">
              <a:buNone/>
            </a:pP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Physician accountability			Care team accountability</a:t>
            </a:r>
            <a:r>
              <a:rPr lang="en-US" sz="2000" b="0" dirty="0">
                <a:latin typeface="Georgia" panose="02040502050405020303" pitchFamily="18" charset="0"/>
              </a:rPr>
              <a:t>	</a:t>
            </a:r>
          </a:p>
          <a:p>
            <a:pPr marL="0" indent="0">
              <a:buNone/>
            </a:pP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Paper								Electronic</a:t>
            </a:r>
            <a:r>
              <a:rPr lang="en-US" sz="2000" b="0" dirty="0">
                <a:latin typeface="Georgia" panose="02040502050405020303" pitchFamily="18" charset="0"/>
              </a:rPr>
              <a:t>		</a:t>
            </a:r>
          </a:p>
          <a:p>
            <a:pPr marL="0" indent="0">
              <a:buNone/>
            </a:pP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Episodic and Hospital-based		Longitudinal across continuum</a:t>
            </a: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Inconsistent, variable practice	Evidence-based care</a:t>
            </a:r>
            <a:r>
              <a:rPr lang="en-US" sz="2000" b="0" dirty="0">
                <a:latin typeface="Georgia" panose="02040502050405020303" pitchFamily="18" charset="0"/>
              </a:rPr>
              <a:t>		</a:t>
            </a:r>
          </a:p>
          <a:p>
            <a:pPr marL="0" indent="0">
              <a:buNone/>
            </a:pPr>
            <a:r>
              <a:rPr lang="en-US" sz="800" b="0" dirty="0">
                <a:latin typeface="Georgia" panose="02040502050405020303" pitchFamily="18" charset="0"/>
              </a:rPr>
              <a:t>	</a:t>
            </a:r>
          </a:p>
          <a:p>
            <a:pPr marL="0" indent="0">
              <a:buNone/>
            </a:pPr>
            <a:r>
              <a:rPr lang="en-US" sz="2000" b="0" dirty="0">
                <a:latin typeface="Georgia" panose="02040502050405020303" pitchFamily="18" charset="0"/>
              </a:rPr>
              <a:t>	</a:t>
            </a:r>
            <a:r>
              <a:rPr lang="en-US" sz="2200" b="0" dirty="0">
                <a:latin typeface="Georgia" panose="02040502050405020303" pitchFamily="18" charset="0"/>
              </a:rPr>
              <a:t>Data silos							Information exchange</a:t>
            </a:r>
            <a:r>
              <a:rPr lang="en-US" sz="2000" b="0" dirty="0">
                <a:latin typeface="Georgia" panose="02040502050405020303" pitchFamily="18" charset="0"/>
              </a:rPr>
              <a:t>		</a:t>
            </a:r>
          </a:p>
          <a:p>
            <a:endParaRPr lang="en-US" sz="2000" dirty="0">
              <a:latin typeface="Georgia" panose="02040502050405020303" pitchFamily="18" charset="0"/>
            </a:endParaRPr>
          </a:p>
        </p:txBody>
      </p:sp>
    </p:spTree>
    <p:extLst>
      <p:ext uri="{BB962C8B-B14F-4D97-AF65-F5344CB8AC3E}">
        <p14:creationId xmlns:p14="http://schemas.microsoft.com/office/powerpoint/2010/main" val="68350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69" y="228600"/>
            <a:ext cx="8153400" cy="715962"/>
          </a:xfrm>
        </p:spPr>
        <p:txBody>
          <a:bodyPr>
            <a:noAutofit/>
          </a:bodyPr>
          <a:lstStyle/>
          <a:p>
            <a:r>
              <a:rPr lang="en-US" sz="2800" dirty="0">
                <a:latin typeface="Georgia" panose="02040502050405020303" pitchFamily="18" charset="0"/>
              </a:rPr>
              <a:t>US Healthcare Costs in Context:</a:t>
            </a:r>
            <a:br>
              <a:rPr lang="en-US" sz="2800" dirty="0">
                <a:latin typeface="Georgia" panose="02040502050405020303" pitchFamily="18" charset="0"/>
              </a:rPr>
            </a:br>
            <a:r>
              <a:rPr lang="en-US" sz="2800" dirty="0">
                <a:latin typeface="Georgia" panose="02040502050405020303" pitchFamily="18" charset="0"/>
              </a:rPr>
              <a:t>		vs. the GDP of Large Countries</a:t>
            </a:r>
          </a:p>
        </p:txBody>
      </p:sp>
      <p:sp>
        <p:nvSpPr>
          <p:cNvPr id="5" name="Content Placeholder 4"/>
          <p:cNvSpPr>
            <a:spLocks noGrp="1"/>
          </p:cNvSpPr>
          <p:nvPr>
            <p:ph idx="1"/>
          </p:nvPr>
        </p:nvSpPr>
        <p:spPr>
          <a:xfrm>
            <a:off x="466969" y="1219200"/>
            <a:ext cx="8229600" cy="4953000"/>
          </a:xfrm>
        </p:spPr>
        <p:txBody>
          <a:bodyPr>
            <a:normAutofit/>
          </a:bodyPr>
          <a:lstStyle/>
          <a:p>
            <a:pPr>
              <a:buFont typeface="Wingdings" charset="0"/>
              <a:buNone/>
            </a:pPr>
            <a:r>
              <a:rPr lang="en-US" sz="2400" u="sng" dirty="0">
                <a:latin typeface="Georgia" panose="02040502050405020303" pitchFamily="18" charset="0"/>
              </a:rPr>
              <a:t>GDP (nominal) in 2015</a:t>
            </a:r>
            <a:r>
              <a:rPr lang="en-US" sz="2400" dirty="0">
                <a:latin typeface="Georgia" panose="02040502050405020303" pitchFamily="18" charset="0"/>
              </a:rPr>
              <a:t>    			        </a:t>
            </a:r>
            <a:r>
              <a:rPr lang="en-US" sz="2400" u="sng" dirty="0">
                <a:latin typeface="Georgia" panose="02040502050405020303" pitchFamily="18" charset="0"/>
              </a:rPr>
              <a:t>Rank</a:t>
            </a:r>
          </a:p>
          <a:p>
            <a:pPr>
              <a:buFont typeface="Wingdings" charset="0"/>
              <a:buNone/>
            </a:pPr>
            <a:endParaRPr lang="en-US" sz="2400" dirty="0">
              <a:latin typeface="Georgia" panose="02040502050405020303" pitchFamily="18" charset="0"/>
            </a:endParaRPr>
          </a:p>
          <a:p>
            <a:pPr>
              <a:buFont typeface="Wingdings" charset="0"/>
              <a:buNone/>
            </a:pPr>
            <a:r>
              <a:rPr lang="en-US" sz="2400" dirty="0">
                <a:latin typeface="Georgia" panose="02040502050405020303" pitchFamily="18" charset="0"/>
              </a:rPr>
              <a:t>USA		    		$15.65 trillion				#1</a:t>
            </a:r>
          </a:p>
          <a:p>
            <a:pPr>
              <a:buFont typeface="Wingdings" charset="0"/>
              <a:buNone/>
            </a:pPr>
            <a:r>
              <a:rPr lang="en-US" sz="2400" dirty="0">
                <a:latin typeface="Georgia" panose="02040502050405020303" pitchFamily="18" charset="0"/>
              </a:rPr>
              <a:t>CHINA	     		 $8.25 trillion				#2	</a:t>
            </a:r>
          </a:p>
          <a:p>
            <a:pPr>
              <a:buFont typeface="Wingdings" charset="0"/>
              <a:buNone/>
            </a:pPr>
            <a:r>
              <a:rPr lang="en-US" sz="2400" dirty="0">
                <a:latin typeface="Georgia" panose="02040502050405020303" pitchFamily="18" charset="0"/>
              </a:rPr>
              <a:t>JAPAN	     		 $5.98 trillion				#3</a:t>
            </a:r>
          </a:p>
          <a:p>
            <a:pPr>
              <a:buFont typeface="Wingdings" charset="0"/>
              <a:buNone/>
            </a:pPr>
            <a:r>
              <a:rPr lang="en-US" sz="2400" dirty="0">
                <a:latin typeface="Georgia" panose="02040502050405020303" pitchFamily="18" charset="0"/>
              </a:rPr>
              <a:t>GERMANY        $3.37 trillion 				#4</a:t>
            </a:r>
          </a:p>
          <a:p>
            <a:pPr>
              <a:buNone/>
            </a:pPr>
            <a:endParaRPr lang="en-US" sz="2400" dirty="0">
              <a:latin typeface="Georgia" panose="02040502050405020303" pitchFamily="18" charset="0"/>
            </a:endParaRPr>
          </a:p>
          <a:p>
            <a:pPr>
              <a:buNone/>
            </a:pPr>
            <a:r>
              <a:rPr lang="en-US" sz="2400" dirty="0">
                <a:latin typeface="Georgia" panose="02040502050405020303" pitchFamily="18" charset="0"/>
              </a:rPr>
              <a:t>	</a:t>
            </a:r>
            <a:r>
              <a:rPr lang="en-US" sz="2400" i="1" dirty="0">
                <a:latin typeface="Georgia" panose="02040502050405020303" pitchFamily="18" charset="0"/>
              </a:rPr>
              <a:t>US Healthcare spend: $2.74 trillion</a:t>
            </a:r>
          </a:p>
          <a:p>
            <a:pPr>
              <a:buFont typeface="Wingdings" charset="0"/>
              <a:buNone/>
            </a:pPr>
            <a:endParaRPr lang="en-US" sz="2400" dirty="0">
              <a:latin typeface="Georgia" panose="02040502050405020303" pitchFamily="18" charset="0"/>
            </a:endParaRPr>
          </a:p>
          <a:p>
            <a:pPr>
              <a:buFont typeface="Wingdings" charset="0"/>
              <a:buNone/>
            </a:pPr>
            <a:r>
              <a:rPr lang="en-US" sz="2400" dirty="0">
                <a:latin typeface="Georgia" panose="02040502050405020303" pitchFamily="18" charset="0"/>
              </a:rPr>
              <a:t>FRANCE	      $2.58 trillion				#5</a:t>
            </a:r>
          </a:p>
          <a:p>
            <a:pPr>
              <a:buFont typeface="Arial" charset="0"/>
              <a:buNone/>
            </a:pPr>
            <a:r>
              <a:rPr lang="en-US" sz="2400" dirty="0">
                <a:latin typeface="Georgia" panose="02040502050405020303" pitchFamily="18" charset="0"/>
              </a:rPr>
              <a:t>UK		     		$2.43 trillion				#6</a:t>
            </a:r>
          </a:p>
          <a:p>
            <a:pPr>
              <a:buFont typeface="Arial" charset="0"/>
              <a:buNone/>
            </a:pPr>
            <a:r>
              <a:rPr lang="en-US" sz="2400" dirty="0">
                <a:latin typeface="Georgia" panose="02040502050405020303" pitchFamily="18" charset="0"/>
              </a:rPr>
              <a:t>BRAZIL	      	$2.42 trillion				#7</a:t>
            </a:r>
          </a:p>
          <a:p>
            <a:endParaRPr lang="en-US" sz="2400" dirty="0">
              <a:latin typeface="Georgia" panose="02040502050405020303" pitchFamily="18" charset="0"/>
            </a:endParaRPr>
          </a:p>
        </p:txBody>
      </p:sp>
    </p:spTree>
    <p:extLst>
      <p:ext uri="{BB962C8B-B14F-4D97-AF65-F5344CB8AC3E}">
        <p14:creationId xmlns:p14="http://schemas.microsoft.com/office/powerpoint/2010/main" val="316964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17764" y="282461"/>
            <a:ext cx="8866909"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500" b="1" dirty="0">
                <a:latin typeface="Georgia" panose="02040502050405020303" pitchFamily="18" charset="0"/>
              </a:rPr>
              <a:t>Payment Reform and Population Health Transition</a:t>
            </a:r>
          </a:p>
        </p:txBody>
      </p:sp>
      <p:cxnSp>
        <p:nvCxnSpPr>
          <p:cNvPr id="16" name="Straight Connector 15"/>
          <p:cNvCxnSpPr/>
          <p:nvPr/>
        </p:nvCxnSpPr>
        <p:spPr>
          <a:xfrm flipV="1">
            <a:off x="117764" y="4488597"/>
            <a:ext cx="8873836"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31618" y="1957833"/>
            <a:ext cx="8853055" cy="2606964"/>
          </a:xfrm>
          <a:custGeom>
            <a:avLst/>
            <a:gdLst>
              <a:gd name="connsiteX0" fmla="*/ 0 w 8853055"/>
              <a:gd name="connsiteY0" fmla="*/ 2606964 h 2606964"/>
              <a:gd name="connsiteX1" fmla="*/ 1219200 w 8853055"/>
              <a:gd name="connsiteY1" fmla="*/ 16164 h 2606964"/>
              <a:gd name="connsiteX2" fmla="*/ 4142509 w 8853055"/>
              <a:gd name="connsiteY2" fmla="*/ 2509982 h 2606964"/>
              <a:gd name="connsiteX3" fmla="*/ 6137564 w 8853055"/>
              <a:gd name="connsiteY3" fmla="*/ 196273 h 2606964"/>
              <a:gd name="connsiteX4" fmla="*/ 8853055 w 8853055"/>
              <a:gd name="connsiteY4" fmla="*/ 2523837 h 260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3055" h="2606964">
                <a:moveTo>
                  <a:pt x="0" y="2606964"/>
                </a:moveTo>
                <a:cubicBezTo>
                  <a:pt x="264391" y="1319646"/>
                  <a:pt x="528782" y="32328"/>
                  <a:pt x="1219200" y="16164"/>
                </a:cubicBezTo>
                <a:cubicBezTo>
                  <a:pt x="1909618" y="0"/>
                  <a:pt x="3322782" y="2479964"/>
                  <a:pt x="4142509" y="2509982"/>
                </a:cubicBezTo>
                <a:cubicBezTo>
                  <a:pt x="4962236" y="2540000"/>
                  <a:pt x="5352473" y="193964"/>
                  <a:pt x="6137564" y="196273"/>
                </a:cubicBezTo>
                <a:cubicBezTo>
                  <a:pt x="6922655" y="198582"/>
                  <a:pt x="7887855" y="1361209"/>
                  <a:pt x="8853055" y="2523837"/>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0" name="Straight Connector 19"/>
          <p:cNvCxnSpPr>
            <a:stCxn id="18" idx="1"/>
            <a:endCxn id="18" idx="3"/>
          </p:cNvCxnSpPr>
          <p:nvPr/>
        </p:nvCxnSpPr>
        <p:spPr>
          <a:xfrm>
            <a:off x="1350819" y="1973997"/>
            <a:ext cx="4918367" cy="180109"/>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7000" y="1202460"/>
            <a:ext cx="2438400" cy="584775"/>
          </a:xfrm>
          <a:prstGeom prst="rect">
            <a:avLst/>
          </a:prstGeom>
          <a:noFill/>
        </p:spPr>
        <p:txBody>
          <a:bodyPr wrap="square" rtlCol="0">
            <a:spAutoFit/>
          </a:bodyPr>
          <a:lstStyle/>
          <a:p>
            <a:pPr algn="ctr"/>
            <a:r>
              <a:rPr lang="en-US" sz="1600" dirty="0">
                <a:latin typeface="Georgia" panose="02040502050405020303" pitchFamily="18" charset="0"/>
              </a:rPr>
              <a:t>Providers/Payors must bridge this gap</a:t>
            </a:r>
          </a:p>
        </p:txBody>
      </p:sp>
      <p:sp>
        <p:nvSpPr>
          <p:cNvPr id="22" name="Rectangular Callout 21"/>
          <p:cNvSpPr/>
          <p:nvPr/>
        </p:nvSpPr>
        <p:spPr>
          <a:xfrm>
            <a:off x="2687780" y="1219200"/>
            <a:ext cx="2341420" cy="537167"/>
          </a:xfrm>
          <a:prstGeom prst="wedgeRectCallout">
            <a:avLst>
              <a:gd name="adj1" fmla="val -51220"/>
              <a:gd name="adj2" fmla="val 998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47255" y="1528465"/>
            <a:ext cx="1738745" cy="307777"/>
          </a:xfrm>
          <a:prstGeom prst="rect">
            <a:avLst/>
          </a:prstGeom>
          <a:noFill/>
        </p:spPr>
        <p:txBody>
          <a:bodyPr wrap="square" rtlCol="0">
            <a:spAutoFit/>
          </a:bodyPr>
          <a:lstStyle/>
          <a:p>
            <a:pPr algn="ctr"/>
            <a:r>
              <a:rPr lang="en-US" sz="1400" b="1" u="sng" dirty="0">
                <a:latin typeface="Georgia" panose="02040502050405020303" pitchFamily="18" charset="0"/>
              </a:rPr>
              <a:t>Fee-For-Service </a:t>
            </a:r>
          </a:p>
        </p:txBody>
      </p:sp>
      <p:sp>
        <p:nvSpPr>
          <p:cNvPr id="24" name="TextBox 23"/>
          <p:cNvSpPr txBox="1"/>
          <p:nvPr/>
        </p:nvSpPr>
        <p:spPr>
          <a:xfrm>
            <a:off x="5638800" y="1440597"/>
            <a:ext cx="2057400" cy="523220"/>
          </a:xfrm>
          <a:prstGeom prst="rect">
            <a:avLst/>
          </a:prstGeom>
          <a:noFill/>
        </p:spPr>
        <p:txBody>
          <a:bodyPr wrap="square" rtlCol="0">
            <a:spAutoFit/>
          </a:bodyPr>
          <a:lstStyle/>
          <a:p>
            <a:r>
              <a:rPr lang="en-US" sz="1400" b="1" u="sng" dirty="0">
                <a:latin typeface="Georgia" panose="02040502050405020303" pitchFamily="18" charset="0"/>
              </a:rPr>
              <a:t>Population Health Management </a:t>
            </a:r>
          </a:p>
        </p:txBody>
      </p:sp>
      <p:sp>
        <p:nvSpPr>
          <p:cNvPr id="25" name="TextBox 24"/>
          <p:cNvSpPr txBox="1"/>
          <p:nvPr/>
        </p:nvSpPr>
        <p:spPr>
          <a:xfrm>
            <a:off x="762000" y="3040888"/>
            <a:ext cx="1524000" cy="276999"/>
          </a:xfrm>
          <a:prstGeom prst="rect">
            <a:avLst/>
          </a:prstGeom>
          <a:noFill/>
        </p:spPr>
        <p:txBody>
          <a:bodyPr wrap="square" rtlCol="0">
            <a:spAutoFit/>
          </a:bodyPr>
          <a:lstStyle/>
          <a:p>
            <a:r>
              <a:rPr lang="en-US" sz="1200" dirty="0">
                <a:latin typeface="Georgia" panose="02040502050405020303" pitchFamily="18" charset="0"/>
              </a:rPr>
              <a:t>Reduce Admissions</a:t>
            </a:r>
          </a:p>
        </p:txBody>
      </p:sp>
      <p:sp>
        <p:nvSpPr>
          <p:cNvPr id="26" name="TextBox 25"/>
          <p:cNvSpPr txBox="1"/>
          <p:nvPr/>
        </p:nvSpPr>
        <p:spPr>
          <a:xfrm>
            <a:off x="983609" y="2064051"/>
            <a:ext cx="838200" cy="461665"/>
          </a:xfrm>
          <a:prstGeom prst="rect">
            <a:avLst/>
          </a:prstGeom>
          <a:noFill/>
        </p:spPr>
        <p:txBody>
          <a:bodyPr wrap="square" rtlCol="0">
            <a:spAutoFit/>
          </a:bodyPr>
          <a:lstStyle/>
          <a:p>
            <a:r>
              <a:rPr lang="en-US" sz="1200" dirty="0">
                <a:latin typeface="Georgia" panose="02040502050405020303" pitchFamily="18" charset="0"/>
              </a:rPr>
              <a:t>Reduced ER Visits</a:t>
            </a:r>
          </a:p>
        </p:txBody>
      </p:sp>
      <p:sp>
        <p:nvSpPr>
          <p:cNvPr id="27" name="TextBox 26"/>
          <p:cNvSpPr txBox="1"/>
          <p:nvPr/>
        </p:nvSpPr>
        <p:spPr>
          <a:xfrm>
            <a:off x="651165" y="2645942"/>
            <a:ext cx="1676400" cy="261610"/>
          </a:xfrm>
          <a:prstGeom prst="rect">
            <a:avLst/>
          </a:prstGeom>
          <a:noFill/>
        </p:spPr>
        <p:txBody>
          <a:bodyPr wrap="square" rtlCol="0">
            <a:spAutoFit/>
          </a:bodyPr>
          <a:lstStyle/>
          <a:p>
            <a:r>
              <a:rPr lang="en-US" sz="1100" dirty="0">
                <a:latin typeface="Georgia" panose="02040502050405020303" pitchFamily="18" charset="0"/>
              </a:rPr>
              <a:t>Reduce Re-admissions</a:t>
            </a:r>
          </a:p>
        </p:txBody>
      </p:sp>
      <p:sp>
        <p:nvSpPr>
          <p:cNvPr id="28" name="TextBox 27"/>
          <p:cNvSpPr txBox="1"/>
          <p:nvPr/>
        </p:nvSpPr>
        <p:spPr>
          <a:xfrm>
            <a:off x="630380" y="3387253"/>
            <a:ext cx="1960420" cy="276999"/>
          </a:xfrm>
          <a:prstGeom prst="rect">
            <a:avLst/>
          </a:prstGeom>
          <a:noFill/>
        </p:spPr>
        <p:txBody>
          <a:bodyPr wrap="square" rtlCol="0">
            <a:spAutoFit/>
          </a:bodyPr>
          <a:lstStyle/>
          <a:p>
            <a:r>
              <a:rPr lang="en-US" sz="1200" dirty="0">
                <a:latin typeface="Georgia" panose="02040502050405020303" pitchFamily="18" charset="0"/>
              </a:rPr>
              <a:t>Reduced Specialty Visits</a:t>
            </a:r>
          </a:p>
        </p:txBody>
      </p:sp>
      <p:sp>
        <p:nvSpPr>
          <p:cNvPr id="29" name="TextBox 28"/>
          <p:cNvSpPr txBox="1"/>
          <p:nvPr/>
        </p:nvSpPr>
        <p:spPr>
          <a:xfrm>
            <a:off x="609600" y="3754398"/>
            <a:ext cx="2057400" cy="276999"/>
          </a:xfrm>
          <a:prstGeom prst="rect">
            <a:avLst/>
          </a:prstGeom>
          <a:noFill/>
        </p:spPr>
        <p:txBody>
          <a:bodyPr wrap="square" rtlCol="0">
            <a:spAutoFit/>
          </a:bodyPr>
          <a:lstStyle/>
          <a:p>
            <a:r>
              <a:rPr lang="en-US" sz="1200" dirty="0">
                <a:latin typeface="Georgia" panose="02040502050405020303" pitchFamily="18" charset="0"/>
              </a:rPr>
              <a:t>Reduced Procedures/1000</a:t>
            </a:r>
          </a:p>
        </p:txBody>
      </p:sp>
      <p:cxnSp>
        <p:nvCxnSpPr>
          <p:cNvPr id="33" name="Straight Connector 32"/>
          <p:cNvCxnSpPr/>
          <p:nvPr/>
        </p:nvCxnSpPr>
        <p:spPr>
          <a:xfrm>
            <a:off x="685800" y="2507397"/>
            <a:ext cx="1447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7255" y="2964597"/>
            <a:ext cx="1981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4855" y="3345597"/>
            <a:ext cx="2514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04800" y="3650397"/>
            <a:ext cx="2867890" cy="138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8600" y="4107597"/>
            <a:ext cx="340129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1866900" y="2171427"/>
            <a:ext cx="175260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2816147">
            <a:off x="1906818" y="2939307"/>
            <a:ext cx="2209800" cy="338554"/>
          </a:xfrm>
          <a:prstGeom prst="rect">
            <a:avLst/>
          </a:prstGeom>
          <a:noFill/>
        </p:spPr>
        <p:txBody>
          <a:bodyPr wrap="square" rtlCol="0">
            <a:spAutoFit/>
          </a:bodyPr>
          <a:lstStyle/>
          <a:p>
            <a:r>
              <a:rPr lang="en-US" sz="1600" dirty="0">
                <a:latin typeface="Georgia" panose="02040502050405020303" pitchFamily="18" charset="0"/>
              </a:rPr>
              <a:t>Reduced Revenue</a:t>
            </a:r>
          </a:p>
        </p:txBody>
      </p:sp>
      <p:sp>
        <p:nvSpPr>
          <p:cNvPr id="50" name="TextBox 49"/>
          <p:cNvSpPr txBox="1"/>
          <p:nvPr/>
        </p:nvSpPr>
        <p:spPr>
          <a:xfrm>
            <a:off x="5562600" y="3962218"/>
            <a:ext cx="2057400" cy="261610"/>
          </a:xfrm>
          <a:prstGeom prst="rect">
            <a:avLst/>
          </a:prstGeom>
          <a:noFill/>
        </p:spPr>
        <p:txBody>
          <a:bodyPr wrap="square" rtlCol="0">
            <a:spAutoFit/>
          </a:bodyPr>
          <a:lstStyle/>
          <a:p>
            <a:r>
              <a:rPr lang="en-US" sz="1100" dirty="0">
                <a:latin typeface="Georgia" panose="02040502050405020303" pitchFamily="18" charset="0"/>
              </a:rPr>
              <a:t>EHR/Central Data Repository</a:t>
            </a:r>
          </a:p>
        </p:txBody>
      </p:sp>
      <p:sp>
        <p:nvSpPr>
          <p:cNvPr id="51" name="TextBox 50"/>
          <p:cNvSpPr txBox="1"/>
          <p:nvPr/>
        </p:nvSpPr>
        <p:spPr>
          <a:xfrm>
            <a:off x="5423290" y="3179387"/>
            <a:ext cx="2438400" cy="261610"/>
          </a:xfrm>
          <a:prstGeom prst="rect">
            <a:avLst/>
          </a:prstGeom>
          <a:noFill/>
        </p:spPr>
        <p:txBody>
          <a:bodyPr wrap="square" rtlCol="0">
            <a:spAutoFit/>
          </a:bodyPr>
          <a:lstStyle/>
          <a:p>
            <a:r>
              <a:rPr lang="en-US" sz="1100" dirty="0">
                <a:latin typeface="Georgia" panose="02040502050405020303" pitchFamily="18" charset="0"/>
              </a:rPr>
              <a:t>Care Coordination/Pt. Engagement</a:t>
            </a:r>
          </a:p>
        </p:txBody>
      </p:sp>
      <p:sp>
        <p:nvSpPr>
          <p:cNvPr id="52" name="TextBox 51"/>
          <p:cNvSpPr txBox="1"/>
          <p:nvPr/>
        </p:nvSpPr>
        <p:spPr>
          <a:xfrm>
            <a:off x="5638800" y="3581400"/>
            <a:ext cx="2057400" cy="276999"/>
          </a:xfrm>
          <a:prstGeom prst="rect">
            <a:avLst/>
          </a:prstGeom>
          <a:noFill/>
        </p:spPr>
        <p:txBody>
          <a:bodyPr wrap="square" rtlCol="0">
            <a:spAutoFit/>
          </a:bodyPr>
          <a:lstStyle/>
          <a:p>
            <a:r>
              <a:rPr lang="en-US" sz="1200" dirty="0">
                <a:latin typeface="Georgia" panose="02040502050405020303" pitchFamily="18" charset="0"/>
              </a:rPr>
              <a:t>PCMH/PCP Engagement</a:t>
            </a:r>
          </a:p>
        </p:txBody>
      </p:sp>
      <p:sp>
        <p:nvSpPr>
          <p:cNvPr id="53" name="TextBox 52"/>
          <p:cNvSpPr txBox="1"/>
          <p:nvPr/>
        </p:nvSpPr>
        <p:spPr>
          <a:xfrm>
            <a:off x="5680365" y="2715308"/>
            <a:ext cx="1676400" cy="261610"/>
          </a:xfrm>
          <a:prstGeom prst="rect">
            <a:avLst/>
          </a:prstGeom>
          <a:noFill/>
        </p:spPr>
        <p:txBody>
          <a:bodyPr wrap="square" rtlCol="0">
            <a:spAutoFit/>
          </a:bodyPr>
          <a:lstStyle/>
          <a:p>
            <a:r>
              <a:rPr lang="en-US" sz="1100" dirty="0">
                <a:latin typeface="Georgia" panose="02040502050405020303" pitchFamily="18" charset="0"/>
              </a:rPr>
              <a:t>Gainshare Contracting</a:t>
            </a:r>
          </a:p>
        </p:txBody>
      </p:sp>
      <p:sp>
        <p:nvSpPr>
          <p:cNvPr id="54" name="TextBox 53"/>
          <p:cNvSpPr txBox="1"/>
          <p:nvPr/>
        </p:nvSpPr>
        <p:spPr>
          <a:xfrm>
            <a:off x="5846620" y="2278797"/>
            <a:ext cx="1143000" cy="261610"/>
          </a:xfrm>
          <a:prstGeom prst="rect">
            <a:avLst/>
          </a:prstGeom>
          <a:noFill/>
        </p:spPr>
        <p:txBody>
          <a:bodyPr wrap="square" rtlCol="0">
            <a:spAutoFit/>
          </a:bodyPr>
          <a:lstStyle/>
          <a:p>
            <a:r>
              <a:rPr lang="en-US" sz="1100" dirty="0">
                <a:latin typeface="Georgia" panose="02040502050405020303" pitchFamily="18" charset="0"/>
              </a:rPr>
              <a:t>Capitated Risk </a:t>
            </a:r>
          </a:p>
        </p:txBody>
      </p:sp>
      <p:cxnSp>
        <p:nvCxnSpPr>
          <p:cNvPr id="58" name="Straight Arrow Connector 57"/>
          <p:cNvCxnSpPr/>
          <p:nvPr/>
        </p:nvCxnSpPr>
        <p:spPr>
          <a:xfrm rot="5400000" flipH="1" flipV="1">
            <a:off x="4343400" y="2735997"/>
            <a:ext cx="175260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7960827">
            <a:off x="4286755" y="2895064"/>
            <a:ext cx="1718936" cy="338554"/>
          </a:xfrm>
          <a:prstGeom prst="rect">
            <a:avLst/>
          </a:prstGeom>
          <a:noFill/>
        </p:spPr>
        <p:txBody>
          <a:bodyPr wrap="square" rtlCol="0">
            <a:spAutoFit/>
          </a:bodyPr>
          <a:lstStyle/>
          <a:p>
            <a:r>
              <a:rPr lang="en-US" sz="1600" dirty="0">
                <a:latin typeface="Georgia" panose="02040502050405020303" pitchFamily="18" charset="0"/>
              </a:rPr>
              <a:t>Revenue Control</a:t>
            </a:r>
          </a:p>
        </p:txBody>
      </p:sp>
      <p:sp>
        <p:nvSpPr>
          <p:cNvPr id="63" name="TextBox 62"/>
          <p:cNvSpPr txBox="1"/>
          <p:nvPr/>
        </p:nvSpPr>
        <p:spPr>
          <a:xfrm>
            <a:off x="1638300" y="5207483"/>
            <a:ext cx="6858000" cy="461665"/>
          </a:xfrm>
          <a:prstGeom prst="rect">
            <a:avLst/>
          </a:prstGeom>
          <a:noFill/>
        </p:spPr>
        <p:txBody>
          <a:bodyPr wrap="square" rtlCol="0">
            <a:spAutoFit/>
          </a:bodyPr>
          <a:lstStyle/>
          <a:p>
            <a:pPr>
              <a:spcBef>
                <a:spcPts val="600"/>
              </a:spcBef>
            </a:pPr>
            <a:r>
              <a:rPr lang="en-US" sz="2400" b="1" dirty="0">
                <a:latin typeface="Georgia" panose="02040502050405020303" pitchFamily="18" charset="0"/>
              </a:rPr>
              <a:t>The Question Is: At what Pace?</a:t>
            </a:r>
          </a:p>
        </p:txBody>
      </p:sp>
      <p:sp>
        <p:nvSpPr>
          <p:cNvPr id="64" name="Rectangle 63"/>
          <p:cNvSpPr/>
          <p:nvPr/>
        </p:nvSpPr>
        <p:spPr>
          <a:xfrm>
            <a:off x="918197" y="5110458"/>
            <a:ext cx="6778003" cy="698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3872345" y="4080302"/>
            <a:ext cx="838200" cy="415498"/>
          </a:xfrm>
          <a:prstGeom prst="rect">
            <a:avLst/>
          </a:prstGeom>
          <a:noFill/>
        </p:spPr>
        <p:txBody>
          <a:bodyPr wrap="square" rtlCol="0">
            <a:spAutoFit/>
          </a:bodyPr>
          <a:lstStyle/>
          <a:p>
            <a:pPr algn="ctr"/>
            <a:r>
              <a:rPr lang="en-US" sz="1050" dirty="0">
                <a:latin typeface="Georgia" panose="02040502050405020303" pitchFamily="18" charset="0"/>
              </a:rPr>
              <a:t>“Loss Valley”</a:t>
            </a:r>
          </a:p>
        </p:txBody>
      </p:sp>
      <p:cxnSp>
        <p:nvCxnSpPr>
          <p:cNvPr id="69" name="Straight Connector 68"/>
          <p:cNvCxnSpPr/>
          <p:nvPr/>
        </p:nvCxnSpPr>
        <p:spPr>
          <a:xfrm>
            <a:off x="4710545" y="4267200"/>
            <a:ext cx="4114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001490" y="3886200"/>
            <a:ext cx="345671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202380" y="3505200"/>
            <a:ext cx="29510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30980" y="3048000"/>
            <a:ext cx="22652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59580" y="2667000"/>
            <a:ext cx="16556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51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latin typeface="Georgia" charset="0"/>
                <a:ea typeface="Georgia" charset="0"/>
                <a:cs typeface="Georgia" charset="0"/>
              </a:rPr>
              <a:t>The Institutional Problem </a:t>
            </a:r>
          </a:p>
        </p:txBody>
      </p:sp>
      <p:sp>
        <p:nvSpPr>
          <p:cNvPr id="8" name="Content Placeholder 7"/>
          <p:cNvSpPr>
            <a:spLocks noGrp="1"/>
          </p:cNvSpPr>
          <p:nvPr>
            <p:ph idx="1"/>
          </p:nvPr>
        </p:nvSpPr>
        <p:spPr/>
        <p:txBody>
          <a:bodyPr/>
          <a:lstStyle/>
          <a:p>
            <a:r>
              <a:rPr lang="en-US" sz="2000" dirty="0">
                <a:latin typeface="Georgia" charset="0"/>
                <a:ea typeface="Georgia" charset="0"/>
                <a:cs typeface="Georgia" charset="0"/>
              </a:rPr>
              <a:t>Like most AMCs:</a:t>
            </a:r>
          </a:p>
          <a:p>
            <a:pPr lvl="1"/>
            <a:r>
              <a:rPr lang="en-US" sz="2000" dirty="0">
                <a:latin typeface="Georgia" charset="0"/>
                <a:ea typeface="Georgia" charset="0"/>
                <a:cs typeface="Georgia" charset="0"/>
              </a:rPr>
              <a:t>Deeply tertiary and quaternary faculty</a:t>
            </a:r>
          </a:p>
          <a:p>
            <a:pPr lvl="2"/>
            <a:r>
              <a:rPr lang="en-US" sz="2000" dirty="0">
                <a:latin typeface="Georgia" charset="0"/>
                <a:ea typeface="Georgia" charset="0"/>
                <a:cs typeface="Georgia" charset="0"/>
              </a:rPr>
              <a:t>1750 faculty = ~1100 Clinical FTEs</a:t>
            </a:r>
          </a:p>
          <a:p>
            <a:pPr lvl="2"/>
            <a:r>
              <a:rPr lang="en-US" sz="2000" dirty="0">
                <a:latin typeface="Georgia" charset="0"/>
                <a:ea typeface="Georgia" charset="0"/>
                <a:cs typeface="Georgia" charset="0"/>
              </a:rPr>
              <a:t>79 faculty PCPs = ~45 Clinical FTEs</a:t>
            </a:r>
          </a:p>
          <a:p>
            <a:pPr lvl="1"/>
            <a:r>
              <a:rPr lang="en-US" sz="2000" dirty="0">
                <a:latin typeface="Georgia" charset="0"/>
                <a:ea typeface="Georgia" charset="0"/>
                <a:cs typeface="Georgia" charset="0"/>
              </a:rPr>
              <a:t>~2000 patients per PCP FTE = 90,000 population</a:t>
            </a:r>
          </a:p>
          <a:p>
            <a:pPr lvl="2"/>
            <a:r>
              <a:rPr lang="en-US" sz="2000" dirty="0">
                <a:latin typeface="Georgia" charset="0"/>
                <a:ea typeface="Georgia" charset="0"/>
                <a:cs typeface="Georgia" charset="0"/>
              </a:rPr>
              <a:t>Insufficient to maintain tertiary and quaternary programs</a:t>
            </a:r>
          </a:p>
          <a:p>
            <a:pPr lvl="3"/>
            <a:r>
              <a:rPr lang="en-US" sz="2000" dirty="0">
                <a:latin typeface="Georgia" charset="0"/>
                <a:ea typeface="Georgia" charset="0"/>
                <a:cs typeface="Georgia" charset="0"/>
              </a:rPr>
              <a:t>e.g. NCI Cancer Center or Transplant programs </a:t>
            </a:r>
          </a:p>
          <a:p>
            <a:pPr lvl="2"/>
            <a:r>
              <a:rPr lang="en-US" sz="2000" dirty="0">
                <a:latin typeface="Georgia" charset="0"/>
                <a:ea typeface="Georgia" charset="0"/>
                <a:cs typeface="Georgia" charset="0"/>
              </a:rPr>
              <a:t>Insufficient population to maintain subspecialty Fellowships</a:t>
            </a:r>
          </a:p>
          <a:p>
            <a:pPr lvl="2"/>
            <a:r>
              <a:rPr lang="en-US" sz="2000" dirty="0">
                <a:latin typeface="Georgia" charset="0"/>
                <a:ea typeface="Georgia" charset="0"/>
                <a:cs typeface="Georgia" charset="0"/>
              </a:rPr>
              <a:t>Insufficient to population support clinical and translational research</a:t>
            </a:r>
          </a:p>
          <a:p>
            <a:pPr lvl="1"/>
            <a:endParaRPr lang="en-US" sz="800" dirty="0">
              <a:latin typeface="Georgia" charset="0"/>
              <a:ea typeface="Georgia" charset="0"/>
              <a:cs typeface="Georgia" charset="0"/>
            </a:endParaRPr>
          </a:p>
          <a:p>
            <a:pPr lvl="1"/>
            <a:r>
              <a:rPr lang="en-US" sz="2000" dirty="0">
                <a:latin typeface="Georgia" charset="0"/>
                <a:ea typeface="Georgia" charset="0"/>
                <a:cs typeface="Georgia" charset="0"/>
              </a:rPr>
              <a:t>Facing exclusion from side-by-side and narrow networks</a:t>
            </a:r>
          </a:p>
          <a:p>
            <a:pPr lvl="1"/>
            <a:r>
              <a:rPr lang="en-US" sz="2000" dirty="0">
                <a:latin typeface="Georgia" charset="0"/>
                <a:ea typeface="Georgia" charset="0"/>
                <a:cs typeface="Georgia" charset="0"/>
              </a:rPr>
              <a:t>MACRA/MIPS payment threat</a:t>
            </a:r>
          </a:p>
          <a:p>
            <a:pPr lvl="1"/>
            <a:r>
              <a:rPr lang="en-US" sz="2000" dirty="0">
                <a:latin typeface="Georgia" charset="0"/>
                <a:ea typeface="Georgia" charset="0"/>
                <a:cs typeface="Georgia" charset="0"/>
              </a:rPr>
              <a:t>Payment Reform towards fee-for-value</a:t>
            </a:r>
          </a:p>
          <a:p>
            <a:pPr lvl="1"/>
            <a:endParaRPr lang="en-US" sz="800" dirty="0">
              <a:latin typeface="Georgia" charset="0"/>
              <a:ea typeface="Georgia" charset="0"/>
              <a:cs typeface="Georgia" charset="0"/>
            </a:endParaRPr>
          </a:p>
          <a:p>
            <a:pPr lvl="1"/>
            <a:r>
              <a:rPr lang="en-US" sz="2000" dirty="0">
                <a:latin typeface="Georgia" charset="0"/>
                <a:ea typeface="Georgia" charset="0"/>
                <a:cs typeface="Georgia" charset="0"/>
              </a:rPr>
              <a:t>Perception of being the ‘highest cost’ providers</a:t>
            </a:r>
          </a:p>
          <a:p>
            <a:pPr lvl="2"/>
            <a:r>
              <a:rPr lang="en-US" sz="2000" dirty="0">
                <a:latin typeface="Georgia" charset="0"/>
                <a:ea typeface="Georgia" charset="0"/>
                <a:cs typeface="Georgia" charset="0"/>
              </a:rPr>
              <a:t>Lack of useful comparator data</a:t>
            </a:r>
          </a:p>
          <a:p>
            <a:pPr lvl="2"/>
            <a:r>
              <a:rPr lang="en-US" sz="2000" dirty="0">
                <a:latin typeface="Georgia" charset="0"/>
                <a:ea typeface="Georgia" charset="0"/>
                <a:cs typeface="Georgia" charset="0"/>
              </a:rPr>
              <a:t>Unit costs v. total costs of care</a:t>
            </a:r>
          </a:p>
        </p:txBody>
      </p:sp>
    </p:spTree>
    <p:extLst>
      <p:ext uri="{BB962C8B-B14F-4D97-AF65-F5344CB8AC3E}">
        <p14:creationId xmlns:p14="http://schemas.microsoft.com/office/powerpoint/2010/main" val="196954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ssolve">
                                      <p:cBhvr>
                                        <p:cTn id="10" dur="500"/>
                                        <p:tgtEl>
                                          <p:spTgt spid="8">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dissolve">
                                      <p:cBhvr>
                                        <p:cTn id="13" dur="500"/>
                                        <p:tgtEl>
                                          <p:spTgt spid="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dissolve">
                                      <p:cBhvr>
                                        <p:cTn id="18" dur="500"/>
                                        <p:tgtEl>
                                          <p:spTgt spid="8">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dissolve">
                                      <p:cBhvr>
                                        <p:cTn id="21" dur="500"/>
                                        <p:tgtEl>
                                          <p:spTgt spid="8">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dissolve">
                                      <p:cBhvr>
                                        <p:cTn id="24" dur="500"/>
                                        <p:tgtEl>
                                          <p:spTgt spid="8">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dissolve">
                                      <p:cBhvr>
                                        <p:cTn id="27" dur="500"/>
                                        <p:tgtEl>
                                          <p:spTgt spid="8">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dissolve">
                                      <p:cBhvr>
                                        <p:cTn id="30" dur="500"/>
                                        <p:tgtEl>
                                          <p:spTgt spid="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dissolve">
                                      <p:cBhvr>
                                        <p:cTn id="35" dur="500"/>
                                        <p:tgtEl>
                                          <p:spTgt spid="8">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animEffect transition="in" filter="dissolve">
                                      <p:cBhvr>
                                        <p:cTn id="40" dur="500"/>
                                        <p:tgtEl>
                                          <p:spTgt spid="8">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animEffect transition="in" filter="dissolve">
                                      <p:cBhvr>
                                        <p:cTn id="45" dur="500"/>
                                        <p:tgtEl>
                                          <p:spTgt spid="8">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8">
                                            <p:txEl>
                                              <p:pRg st="14" end="14"/>
                                            </p:txEl>
                                          </p:spTgt>
                                        </p:tgtEl>
                                        <p:attrNameLst>
                                          <p:attrName>style.visibility</p:attrName>
                                        </p:attrNameLst>
                                      </p:cBhvr>
                                      <p:to>
                                        <p:strVal val="visible"/>
                                      </p:to>
                                    </p:set>
                                    <p:animEffect transition="in" filter="dissolve">
                                      <p:cBhvr>
                                        <p:cTn id="50" dur="500"/>
                                        <p:tgtEl>
                                          <p:spTgt spid="8">
                                            <p:txEl>
                                              <p:pRg st="14" end="14"/>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8">
                                            <p:txEl>
                                              <p:pRg st="15" end="15"/>
                                            </p:txEl>
                                          </p:spTgt>
                                        </p:tgtEl>
                                        <p:attrNameLst>
                                          <p:attrName>style.visibility</p:attrName>
                                        </p:attrNameLst>
                                      </p:cBhvr>
                                      <p:to>
                                        <p:strVal val="visible"/>
                                      </p:to>
                                    </p:set>
                                    <p:animEffect transition="in" filter="dissolve">
                                      <p:cBhvr>
                                        <p:cTn id="53" dur="500"/>
                                        <p:tgtEl>
                                          <p:spTgt spid="8">
                                            <p:txEl>
                                              <p:pRg st="15" end="15"/>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8">
                                            <p:txEl>
                                              <p:pRg st="16" end="16"/>
                                            </p:txEl>
                                          </p:spTgt>
                                        </p:tgtEl>
                                        <p:attrNameLst>
                                          <p:attrName>style.visibility</p:attrName>
                                        </p:attrNameLst>
                                      </p:cBhvr>
                                      <p:to>
                                        <p:strVal val="visible"/>
                                      </p:to>
                                    </p:set>
                                    <p:animEffect transition="in" filter="dissolve">
                                      <p:cBhvr>
                                        <p:cTn id="56"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778" y="244763"/>
            <a:ext cx="7162800" cy="523220"/>
          </a:xfrm>
          <a:prstGeom prst="rect">
            <a:avLst/>
          </a:prstGeom>
          <a:noFill/>
        </p:spPr>
        <p:txBody>
          <a:bodyPr wrap="square" rtlCol="0">
            <a:spAutoFit/>
          </a:bodyPr>
          <a:lstStyle/>
          <a:p>
            <a:pPr algn="ctr"/>
            <a:r>
              <a:rPr lang="en-US" sz="2800" b="1" dirty="0">
                <a:latin typeface="Georgia" charset="0"/>
                <a:ea typeface="Georgia" charset="0"/>
                <a:cs typeface="Georgia" charset="0"/>
              </a:rPr>
              <a:t>Employers Transitioning</a:t>
            </a:r>
            <a:r>
              <a:rPr lang="mr-IN" sz="2800" b="1" dirty="0">
                <a:latin typeface="Georgia" charset="0"/>
                <a:ea typeface="Georgia" charset="0"/>
                <a:cs typeface="Georgia" charset="0"/>
              </a:rPr>
              <a:t>…</a:t>
            </a:r>
            <a:endParaRPr lang="en-US" sz="2800" b="1" dirty="0">
              <a:latin typeface="Georgia" charset="0"/>
              <a:ea typeface="Georgia" charset="0"/>
              <a:cs typeface="Georgia" charset="0"/>
            </a:endParaRPr>
          </a:p>
        </p:txBody>
      </p:sp>
      <p:grpSp>
        <p:nvGrpSpPr>
          <p:cNvPr id="2" name="Group 1"/>
          <p:cNvGrpSpPr/>
          <p:nvPr/>
        </p:nvGrpSpPr>
        <p:grpSpPr>
          <a:xfrm>
            <a:off x="167455" y="316531"/>
            <a:ext cx="8976545" cy="5630563"/>
            <a:chOff x="274158" y="933652"/>
            <a:chExt cx="9099608" cy="5568421"/>
          </a:xfrm>
        </p:grpSpPr>
        <p:cxnSp>
          <p:nvCxnSpPr>
            <p:cNvPr id="7" name="Straight Arrow Connector 6"/>
            <p:cNvCxnSpPr/>
            <p:nvPr/>
          </p:nvCxnSpPr>
          <p:spPr>
            <a:xfrm>
              <a:off x="2344753" y="5439832"/>
              <a:ext cx="3822965" cy="2599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2314213" y="2192570"/>
              <a:ext cx="30540" cy="321937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380275" y="2266489"/>
              <a:ext cx="3666054" cy="3152406"/>
            </a:xfrm>
            <a:prstGeom prst="straightConnector1">
              <a:avLst/>
            </a:prstGeom>
            <a:ln>
              <a:solidFill>
                <a:schemeClr val="tx2"/>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Up Arrow 10"/>
            <p:cNvSpPr/>
            <p:nvPr/>
          </p:nvSpPr>
          <p:spPr>
            <a:xfrm>
              <a:off x="1642782" y="2068008"/>
              <a:ext cx="531443" cy="3468495"/>
            </a:xfrm>
            <a:prstGeom prst="up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ea typeface="Lucida Grande"/>
                  <a:cs typeface="Lucida Grande"/>
                </a:rPr>
                <a:t>D I SRUPT ION</a:t>
              </a:r>
            </a:p>
          </p:txBody>
        </p:sp>
        <p:sp>
          <p:nvSpPr>
            <p:cNvPr id="12" name="Right Arrow 11"/>
            <p:cNvSpPr/>
            <p:nvPr/>
          </p:nvSpPr>
          <p:spPr>
            <a:xfrm>
              <a:off x="2295107" y="5465825"/>
              <a:ext cx="5306964" cy="632672"/>
            </a:xfrm>
            <a:prstGeom prst="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ea typeface="Lucida Grande"/>
                  <a:cs typeface="Lucida Grande"/>
                </a:rPr>
                <a:t>Total Cost of Care Savings</a:t>
              </a:r>
            </a:p>
          </p:txBody>
        </p:sp>
        <p:cxnSp>
          <p:nvCxnSpPr>
            <p:cNvPr id="13" name="Straight Connector 12"/>
            <p:cNvCxnSpPr/>
            <p:nvPr/>
          </p:nvCxnSpPr>
          <p:spPr>
            <a:xfrm>
              <a:off x="2365062" y="4179717"/>
              <a:ext cx="1449283"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807044" y="4164503"/>
              <a:ext cx="14602" cy="127532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85781" y="933652"/>
              <a:ext cx="3087985" cy="4819346"/>
            </a:xfrm>
            <a:prstGeom prst="rect">
              <a:avLst/>
            </a:prstGeom>
            <a:noFill/>
          </p:spPr>
          <p:txBody>
            <a:bodyPr wrap="square" rtlCol="0">
              <a:spAutoFit/>
            </a:bodyPr>
            <a:lstStyle/>
            <a:p>
              <a:endParaRPr lang="en-US" b="1" u="sng" dirty="0"/>
            </a:p>
            <a:p>
              <a:endParaRPr lang="en-US" b="1" u="sng" dirty="0"/>
            </a:p>
            <a:p>
              <a:r>
                <a:rPr lang="en-US" b="1" u="sng" dirty="0"/>
                <a:t>Payer Attribution ACO: </a:t>
              </a:r>
              <a:r>
                <a:rPr lang="en-US" sz="1200" dirty="0"/>
                <a:t>Member attributed to PCP from prior year’s visits</a:t>
              </a:r>
            </a:p>
            <a:p>
              <a:pPr>
                <a:spcBef>
                  <a:spcPts val="450"/>
                </a:spcBef>
              </a:pPr>
              <a:r>
                <a:rPr lang="en-US" b="1" u="sng" dirty="0"/>
                <a:t>PCP Tiered Model</a:t>
              </a:r>
              <a:r>
                <a:rPr lang="en-US" b="1" dirty="0"/>
                <a:t>: </a:t>
              </a:r>
              <a:r>
                <a:rPr lang="en-US" sz="1200" dirty="0"/>
                <a:t>Member attributed to PCP as a result of  PCP benefit differential (copay reduction)</a:t>
              </a:r>
            </a:p>
            <a:p>
              <a:pPr>
                <a:spcBef>
                  <a:spcPts val="450"/>
                </a:spcBef>
              </a:pPr>
              <a:r>
                <a:rPr lang="en-US" b="1" u="sng" dirty="0"/>
                <a:t>Facility Tiered Model</a:t>
              </a:r>
              <a:r>
                <a:rPr lang="en-US" b="1" dirty="0"/>
                <a:t>: </a:t>
              </a:r>
              <a:r>
                <a:rPr lang="en-US" sz="1200" dirty="0"/>
                <a:t>Narrow network with benefit differential at the point of care</a:t>
              </a:r>
            </a:p>
            <a:p>
              <a:pPr>
                <a:spcBef>
                  <a:spcPts val="450"/>
                </a:spcBef>
              </a:pPr>
              <a:r>
                <a:rPr lang="en-US" b="1" u="sng" dirty="0"/>
                <a:t>Side-by-Side Product Model: </a:t>
              </a:r>
              <a:r>
                <a:rPr lang="en-US" sz="1200" dirty="0"/>
                <a:t>Narrow network with premium contribution decrement at the point of enrollment</a:t>
              </a:r>
              <a:endParaRPr lang="en-US" sz="1200" u="sng" dirty="0"/>
            </a:p>
            <a:p>
              <a:pPr>
                <a:spcBef>
                  <a:spcPts val="450"/>
                </a:spcBef>
              </a:pPr>
              <a:r>
                <a:rPr lang="en-US" b="1" u="sng" dirty="0"/>
                <a:t>Full Replacement Product Model: </a:t>
              </a:r>
              <a:r>
                <a:rPr lang="en-US" sz="1200" dirty="0"/>
                <a:t>Full replacement narrow network with premium contribution decrement, benefit differential and gatekeeper model</a:t>
              </a:r>
              <a:endParaRPr lang="en-US" sz="1200" b="1" u="sng" dirty="0"/>
            </a:p>
          </p:txBody>
        </p:sp>
        <p:cxnSp>
          <p:nvCxnSpPr>
            <p:cNvPr id="16" name="Straight Connector 15"/>
            <p:cNvCxnSpPr/>
            <p:nvPr/>
          </p:nvCxnSpPr>
          <p:spPr>
            <a:xfrm>
              <a:off x="2344753" y="3553894"/>
              <a:ext cx="216584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20743" y="3570679"/>
              <a:ext cx="0" cy="186915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314527" y="2999879"/>
              <a:ext cx="2839732" cy="1268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154259" y="3012568"/>
              <a:ext cx="8249" cy="241347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359055" y="4713149"/>
              <a:ext cx="84715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192549" y="4731734"/>
              <a:ext cx="0" cy="7072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14527" y="2450962"/>
              <a:ext cx="3535712" cy="1268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43176" y="2470436"/>
              <a:ext cx="0" cy="296851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274158" y="2470436"/>
              <a:ext cx="1333102" cy="553557"/>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Full </a:t>
              </a:r>
              <a:r>
                <a:rPr lang="en-US" sz="1100" b="1"/>
                <a:t>Replacement  </a:t>
              </a:r>
              <a:r>
                <a:rPr lang="en-US" sz="1100" b="1" dirty="0"/>
                <a:t>Model</a:t>
              </a:r>
            </a:p>
          </p:txBody>
        </p:sp>
        <p:sp>
          <p:nvSpPr>
            <p:cNvPr id="25" name="Rounded Rectangle 24"/>
            <p:cNvSpPr/>
            <p:nvPr/>
          </p:nvSpPr>
          <p:spPr>
            <a:xfrm>
              <a:off x="277196" y="3196490"/>
              <a:ext cx="1361671"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Side-by-Side</a:t>
              </a:r>
            </a:p>
            <a:p>
              <a:pPr algn="ctr"/>
              <a:r>
                <a:rPr lang="en-US" sz="1100" b="1" dirty="0"/>
                <a:t>Product Model </a:t>
              </a:r>
            </a:p>
          </p:txBody>
        </p:sp>
        <p:sp>
          <p:nvSpPr>
            <p:cNvPr id="26" name="Rounded Rectangle 25"/>
            <p:cNvSpPr/>
            <p:nvPr/>
          </p:nvSpPr>
          <p:spPr>
            <a:xfrm>
              <a:off x="278878" y="3799091"/>
              <a:ext cx="1361671"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Facility Tiered Model </a:t>
              </a:r>
            </a:p>
          </p:txBody>
        </p:sp>
        <p:sp>
          <p:nvSpPr>
            <p:cNvPr id="27" name="Rounded Rectangle 26"/>
            <p:cNvSpPr/>
            <p:nvPr/>
          </p:nvSpPr>
          <p:spPr>
            <a:xfrm>
              <a:off x="274158" y="4389714"/>
              <a:ext cx="1361671"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PCP Tiered Mode</a:t>
              </a:r>
            </a:p>
          </p:txBody>
        </p:sp>
        <p:sp>
          <p:nvSpPr>
            <p:cNvPr id="28" name="Rounded Rectangle 27"/>
            <p:cNvSpPr/>
            <p:nvPr/>
          </p:nvSpPr>
          <p:spPr>
            <a:xfrm>
              <a:off x="298962" y="4989276"/>
              <a:ext cx="1361671" cy="474161"/>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Payer Attribution ACO Model </a:t>
              </a:r>
            </a:p>
          </p:txBody>
        </p:sp>
        <p:sp>
          <p:nvSpPr>
            <p:cNvPr id="29" name="Rounded Rectangle 28"/>
            <p:cNvSpPr/>
            <p:nvPr/>
          </p:nvSpPr>
          <p:spPr>
            <a:xfrm>
              <a:off x="2174225" y="6054978"/>
              <a:ext cx="994581"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Payer Attribution </a:t>
              </a:r>
            </a:p>
          </p:txBody>
        </p:sp>
        <p:sp>
          <p:nvSpPr>
            <p:cNvPr id="30" name="Rounded Rectangle 29"/>
            <p:cNvSpPr/>
            <p:nvPr/>
          </p:nvSpPr>
          <p:spPr>
            <a:xfrm>
              <a:off x="3206214" y="6060014"/>
              <a:ext cx="817192"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PCP Tiered Model </a:t>
              </a:r>
            </a:p>
          </p:txBody>
        </p:sp>
        <p:sp>
          <p:nvSpPr>
            <p:cNvPr id="31" name="Rounded Rectangle 30"/>
            <p:cNvSpPr/>
            <p:nvPr/>
          </p:nvSpPr>
          <p:spPr>
            <a:xfrm>
              <a:off x="4088820" y="6044846"/>
              <a:ext cx="859769"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Facility Tiered Model </a:t>
              </a:r>
            </a:p>
          </p:txBody>
        </p:sp>
        <p:sp>
          <p:nvSpPr>
            <p:cNvPr id="32" name="Rounded Rectangle 31"/>
            <p:cNvSpPr/>
            <p:nvPr/>
          </p:nvSpPr>
          <p:spPr>
            <a:xfrm>
              <a:off x="4993114" y="6049257"/>
              <a:ext cx="850062"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Side-by-Side Product </a:t>
              </a:r>
            </a:p>
          </p:txBody>
        </p:sp>
        <p:sp>
          <p:nvSpPr>
            <p:cNvPr id="33" name="Rounded Rectangle 32"/>
            <p:cNvSpPr/>
            <p:nvPr/>
          </p:nvSpPr>
          <p:spPr>
            <a:xfrm>
              <a:off x="5906474" y="6040173"/>
              <a:ext cx="1149952"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Full Replacement Product </a:t>
              </a:r>
            </a:p>
          </p:txBody>
        </p:sp>
      </p:grpSp>
    </p:spTree>
    <p:extLst>
      <p:ext uri="{BB962C8B-B14F-4D97-AF65-F5344CB8AC3E}">
        <p14:creationId xmlns:p14="http://schemas.microsoft.com/office/powerpoint/2010/main" val="207468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panose="02040502050405020303" pitchFamily="18" charset="0"/>
              </a:rPr>
              <a:t>What Does Excellence Look Like?</a:t>
            </a:r>
          </a:p>
        </p:txBody>
      </p:sp>
      <p:sp>
        <p:nvSpPr>
          <p:cNvPr id="3" name="Content Placeholder 2"/>
          <p:cNvSpPr>
            <a:spLocks noGrp="1"/>
          </p:cNvSpPr>
          <p:nvPr>
            <p:ph idx="1"/>
          </p:nvPr>
        </p:nvSpPr>
        <p:spPr>
          <a:xfrm>
            <a:off x="228600" y="990600"/>
            <a:ext cx="8686800" cy="4953000"/>
          </a:xfrm>
        </p:spPr>
        <p:txBody>
          <a:bodyPr/>
          <a:lstStyle/>
          <a:p>
            <a:r>
              <a:rPr lang="en-US" sz="2200" dirty="0">
                <a:latin typeface="Georgia" panose="02040502050405020303" pitchFamily="18" charset="0"/>
              </a:rPr>
              <a:t>Apply analytics to identify and target high-need, high-cost patients (5% of patients account for 50% of cost) </a:t>
            </a:r>
          </a:p>
          <a:p>
            <a:pPr lvl="1"/>
            <a:r>
              <a:rPr lang="en-US" sz="2200" i="1" dirty="0">
                <a:latin typeface="Georgia" panose="02040502050405020303" pitchFamily="18" charset="0"/>
              </a:rPr>
              <a:t>Where does Ob-Gyn fit into this?</a:t>
            </a:r>
          </a:p>
          <a:p>
            <a:pPr lvl="1"/>
            <a:endParaRPr lang="en-US" sz="800" dirty="0">
              <a:latin typeface="Georgia" panose="02040502050405020303" pitchFamily="18" charset="0"/>
            </a:endParaRPr>
          </a:p>
          <a:p>
            <a:r>
              <a:rPr lang="en-US" sz="2200" dirty="0">
                <a:latin typeface="Georgia" panose="02040502050405020303" pitchFamily="18" charset="0"/>
              </a:rPr>
              <a:t>Adopt care management programs for complex or high-risk patients </a:t>
            </a:r>
          </a:p>
          <a:p>
            <a:pPr lvl="1"/>
            <a:endParaRPr lang="en-US" sz="800" dirty="0">
              <a:latin typeface="Georgia" panose="02040502050405020303" pitchFamily="18" charset="0"/>
            </a:endParaRPr>
          </a:p>
          <a:p>
            <a:r>
              <a:rPr lang="en-US" sz="2200" dirty="0">
                <a:latin typeface="Georgia" panose="02040502050405020303" pitchFamily="18" charset="0"/>
              </a:rPr>
              <a:t>Address unnecessary variation and cost of ED, acute </a:t>
            </a:r>
            <a:r>
              <a:rPr lang="en-US" sz="2200" i="1" dirty="0">
                <a:latin typeface="Georgia" panose="02040502050405020303" pitchFamily="18" charset="0"/>
              </a:rPr>
              <a:t>and</a:t>
            </a:r>
            <a:r>
              <a:rPr lang="en-US" sz="2200" dirty="0">
                <a:latin typeface="Georgia" panose="02040502050405020303" pitchFamily="18" charset="0"/>
              </a:rPr>
              <a:t> post-acute care </a:t>
            </a:r>
          </a:p>
          <a:p>
            <a:pPr lvl="1"/>
            <a:endParaRPr lang="en-US" sz="800" dirty="0">
              <a:latin typeface="Georgia" panose="02040502050405020303" pitchFamily="18" charset="0"/>
            </a:endParaRPr>
          </a:p>
          <a:p>
            <a:r>
              <a:rPr lang="en-US" sz="2200" dirty="0">
                <a:latin typeface="Georgia" panose="02040502050405020303" pitchFamily="18" charset="0"/>
              </a:rPr>
              <a:t>Integrate behavioral, and community-based services </a:t>
            </a:r>
          </a:p>
          <a:p>
            <a:r>
              <a:rPr lang="en-US" sz="2200" dirty="0">
                <a:latin typeface="Georgia" panose="02040502050405020303" pitchFamily="18" charset="0"/>
              </a:rPr>
              <a:t>Provide tools to providers and consumers to help them manage their conditions and better coordinate care </a:t>
            </a:r>
          </a:p>
          <a:p>
            <a:pPr lvl="1"/>
            <a:r>
              <a:rPr lang="en-US" sz="2200" i="1" dirty="0">
                <a:latin typeface="Georgia" panose="02040502050405020303" pitchFamily="18" charset="0"/>
              </a:rPr>
              <a:t>Telemedicine, wearable devices, electronic tools/communication, genomics, proteomics and artificial intelligence are just beginning their impact</a:t>
            </a:r>
          </a:p>
          <a:p>
            <a:endParaRPr lang="en-US" sz="2200" i="1" dirty="0">
              <a:latin typeface="Georgia" panose="02040502050405020303" pitchFamily="18" charset="0"/>
            </a:endParaRPr>
          </a:p>
        </p:txBody>
      </p:sp>
    </p:spTree>
    <p:extLst>
      <p:ext uri="{BB962C8B-B14F-4D97-AF65-F5344CB8AC3E}">
        <p14:creationId xmlns:p14="http://schemas.microsoft.com/office/powerpoint/2010/main" val="21835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panose="02040502050405020303" pitchFamily="18" charset="0"/>
              </a:rPr>
              <a:t>What Will Success Look Like?</a:t>
            </a:r>
            <a:endParaRPr lang="en-US" sz="3200" dirty="0">
              <a:latin typeface="Georgia" charset="0"/>
              <a:ea typeface="Georgia" charset="0"/>
              <a:cs typeface="Georgia" charset="0"/>
            </a:endParaRPr>
          </a:p>
        </p:txBody>
      </p:sp>
      <p:sp>
        <p:nvSpPr>
          <p:cNvPr id="3" name="Content Placeholder 2"/>
          <p:cNvSpPr>
            <a:spLocks noGrp="1"/>
          </p:cNvSpPr>
          <p:nvPr>
            <p:ph idx="1"/>
          </p:nvPr>
        </p:nvSpPr>
        <p:spPr>
          <a:xfrm>
            <a:off x="457200" y="914400"/>
            <a:ext cx="8229600" cy="4953000"/>
          </a:xfrm>
        </p:spPr>
        <p:txBody>
          <a:bodyPr/>
          <a:lstStyle/>
          <a:p>
            <a:r>
              <a:rPr lang="en-US" sz="2200" b="0" dirty="0">
                <a:latin typeface="Georgia" charset="0"/>
                <a:ea typeface="Georgia" charset="0"/>
                <a:cs typeface="Georgia" charset="0"/>
              </a:rPr>
              <a:t>Do you provide a differentiated patient experience?</a:t>
            </a:r>
          </a:p>
          <a:p>
            <a:pPr lvl="1"/>
            <a:r>
              <a:rPr lang="en-US" sz="2200" b="0" dirty="0">
                <a:latin typeface="Georgia" charset="0"/>
                <a:ea typeface="Georgia" charset="0"/>
                <a:cs typeface="Georgia" charset="0"/>
              </a:rPr>
              <a:t>Delivery of care only in the office (after an average 38 minute wait) or by alternative sites and telemedicine?</a:t>
            </a:r>
          </a:p>
          <a:p>
            <a:pPr lvl="1"/>
            <a:r>
              <a:rPr lang="en-US" sz="2200" dirty="0">
                <a:latin typeface="Georgia" charset="0"/>
                <a:ea typeface="Georgia" charset="0"/>
                <a:cs typeface="Georgia" charset="0"/>
              </a:rPr>
              <a:t>Uber-type care would be on your watch with advice when you wanted it, not just 8:00 to 5:00 M-F</a:t>
            </a:r>
            <a:endParaRPr lang="en-US" sz="2200" b="0" dirty="0">
              <a:latin typeface="Georgia" charset="0"/>
              <a:ea typeface="Georgia" charset="0"/>
              <a:cs typeface="Georgia" charset="0"/>
            </a:endParaRPr>
          </a:p>
          <a:p>
            <a:r>
              <a:rPr lang="en-US" sz="2200" b="0" dirty="0">
                <a:latin typeface="Georgia" charset="0"/>
                <a:ea typeface="Georgia" charset="0"/>
                <a:cs typeface="Georgia" charset="0"/>
              </a:rPr>
              <a:t>Are you measuring and demonstrating outcomes? </a:t>
            </a:r>
          </a:p>
          <a:p>
            <a:r>
              <a:rPr lang="en-US" sz="2200" b="0" dirty="0">
                <a:latin typeface="Georgia" charset="0"/>
                <a:ea typeface="Georgia" charset="0"/>
                <a:cs typeface="Georgia" charset="0"/>
              </a:rPr>
              <a:t>True outcomes? The disruptor will prove to the public that they are better and faster for access!</a:t>
            </a:r>
          </a:p>
          <a:p>
            <a:r>
              <a:rPr lang="en-US" sz="2200" b="0" dirty="0">
                <a:latin typeface="Georgia" charset="0"/>
                <a:ea typeface="Georgia" charset="0"/>
                <a:cs typeface="Georgia" charset="0"/>
              </a:rPr>
              <a:t>Can you demonstrate that your care is more cost effective while providing same or better outcomes? </a:t>
            </a:r>
          </a:p>
          <a:p>
            <a:r>
              <a:rPr lang="en-US" sz="2200" b="0" dirty="0">
                <a:latin typeface="Georgia" charset="0"/>
                <a:ea typeface="Georgia" charset="0"/>
                <a:cs typeface="Georgia" charset="0"/>
              </a:rPr>
              <a:t>Do you even know what it costs you to provide an episode of care? In ambulatory plus inpatient? </a:t>
            </a:r>
          </a:p>
          <a:p>
            <a:r>
              <a:rPr lang="en-US" sz="2200" b="0" dirty="0">
                <a:latin typeface="Georgia" charset="0"/>
                <a:ea typeface="Georgia" charset="0"/>
                <a:cs typeface="Georgia" charset="0"/>
              </a:rPr>
              <a:t>Do you assess accuracy of diagnosis? Reliability of treatment?</a:t>
            </a:r>
          </a:p>
          <a:p>
            <a:r>
              <a:rPr lang="en-US" sz="2200" b="0" dirty="0">
                <a:latin typeface="Georgia" charset="0"/>
                <a:ea typeface="Georgia" charset="0"/>
                <a:cs typeface="Georgia" charset="0"/>
              </a:rPr>
              <a:t>Are you a team of providers? Is your incentive program based on group performance or individual?</a:t>
            </a:r>
          </a:p>
        </p:txBody>
      </p:sp>
    </p:spTree>
    <p:extLst>
      <p:ext uri="{BB962C8B-B14F-4D97-AF65-F5344CB8AC3E}">
        <p14:creationId xmlns:p14="http://schemas.microsoft.com/office/powerpoint/2010/main" val="10105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charset="0"/>
                <a:ea typeface="Georgia" charset="0"/>
                <a:cs typeface="Georgia" charset="0"/>
              </a:rPr>
              <a:t>Solutions?</a:t>
            </a:r>
          </a:p>
        </p:txBody>
      </p:sp>
      <p:sp>
        <p:nvSpPr>
          <p:cNvPr id="3" name="Content Placeholder 2"/>
          <p:cNvSpPr>
            <a:spLocks noGrp="1"/>
          </p:cNvSpPr>
          <p:nvPr>
            <p:ph idx="1"/>
          </p:nvPr>
        </p:nvSpPr>
        <p:spPr/>
        <p:txBody>
          <a:bodyPr/>
          <a:lstStyle/>
          <a:p>
            <a:r>
              <a:rPr lang="en-US" sz="2200" dirty="0">
                <a:latin typeface="Georgia" charset="0"/>
                <a:ea typeface="Georgia" charset="0"/>
                <a:cs typeface="Georgia" charset="0"/>
              </a:rPr>
              <a:t>Dive into Fee-for-Value</a:t>
            </a:r>
          </a:p>
          <a:p>
            <a:pPr lvl="1"/>
            <a:r>
              <a:rPr lang="en-US" sz="2200" dirty="0">
                <a:latin typeface="Georgia" charset="0"/>
                <a:ea typeface="Georgia" charset="0"/>
                <a:cs typeface="Georgia" charset="0"/>
              </a:rPr>
              <a:t>Resources and Tools to manage populations</a:t>
            </a:r>
          </a:p>
          <a:p>
            <a:pPr lvl="1"/>
            <a:r>
              <a:rPr lang="en-US" sz="2200" dirty="0">
                <a:latin typeface="Georgia" charset="0"/>
                <a:ea typeface="Georgia" charset="0"/>
                <a:cs typeface="Georgia" charset="0"/>
              </a:rPr>
              <a:t>Reduce total cost-of-care </a:t>
            </a:r>
          </a:p>
          <a:p>
            <a:pPr lvl="2"/>
            <a:r>
              <a:rPr lang="en-US" sz="2200" dirty="0">
                <a:latin typeface="Georgia" charset="0"/>
                <a:ea typeface="Georgia" charset="0"/>
                <a:cs typeface="Georgia" charset="0"/>
              </a:rPr>
              <a:t>Requires data and dissemination</a:t>
            </a:r>
          </a:p>
          <a:p>
            <a:pPr lvl="2"/>
            <a:r>
              <a:rPr lang="en-US" sz="2200" dirty="0">
                <a:latin typeface="Georgia" charset="0"/>
                <a:ea typeface="Georgia" charset="0"/>
                <a:cs typeface="Georgia" charset="0"/>
              </a:rPr>
              <a:t>Must know internal costs to provide care</a:t>
            </a:r>
          </a:p>
          <a:p>
            <a:pPr lvl="1"/>
            <a:endParaRPr lang="en-US" sz="800" dirty="0">
              <a:latin typeface="Georgia" charset="0"/>
              <a:ea typeface="Georgia" charset="0"/>
              <a:cs typeface="Georgia" charset="0"/>
            </a:endParaRPr>
          </a:p>
          <a:p>
            <a:r>
              <a:rPr lang="en-US" sz="2200" dirty="0">
                <a:latin typeface="Georgia" charset="0"/>
                <a:ea typeface="Georgia" charset="0"/>
                <a:cs typeface="Georgia" charset="0"/>
              </a:rPr>
              <a:t>Alternative Revenue Streams</a:t>
            </a:r>
          </a:p>
          <a:p>
            <a:pPr lvl="1"/>
            <a:r>
              <a:rPr lang="en-US" sz="2200" dirty="0">
                <a:latin typeface="Georgia" charset="0"/>
                <a:ea typeface="Georgia" charset="0"/>
                <a:cs typeface="Georgia" charset="0"/>
              </a:rPr>
              <a:t>Medicare Shared Savings Program</a:t>
            </a:r>
          </a:p>
          <a:p>
            <a:pPr lvl="1"/>
            <a:r>
              <a:rPr lang="en-US" sz="2200" dirty="0">
                <a:latin typeface="Georgia" charset="0"/>
                <a:ea typeface="Georgia" charset="0"/>
                <a:cs typeface="Georgia" charset="0"/>
              </a:rPr>
              <a:t>Medicare Advantage</a:t>
            </a:r>
          </a:p>
          <a:p>
            <a:pPr lvl="1"/>
            <a:r>
              <a:rPr lang="en-US" sz="2200" dirty="0">
                <a:latin typeface="Georgia" charset="0"/>
                <a:ea typeface="Georgia" charset="0"/>
                <a:cs typeface="Georgia" charset="0"/>
              </a:rPr>
              <a:t>Gain-share commercial contracts</a:t>
            </a:r>
          </a:p>
          <a:p>
            <a:pPr lvl="1"/>
            <a:r>
              <a:rPr lang="en-US" sz="2200" dirty="0">
                <a:latin typeface="Georgia" charset="0"/>
                <a:ea typeface="Georgia" charset="0"/>
                <a:cs typeface="Georgia" charset="0"/>
              </a:rPr>
              <a:t>Risk-based contracts</a:t>
            </a:r>
          </a:p>
          <a:p>
            <a:pPr lvl="2"/>
            <a:r>
              <a:rPr lang="en-US" sz="2200" dirty="0">
                <a:latin typeface="Georgia" charset="0"/>
                <a:ea typeface="Georgia" charset="0"/>
                <a:cs typeface="Georgia" charset="0"/>
              </a:rPr>
              <a:t>MSSP Track 1+, Track 2, track3, NextGen</a:t>
            </a:r>
          </a:p>
          <a:p>
            <a:pPr lvl="1"/>
            <a:r>
              <a:rPr lang="en-US" sz="2200" dirty="0">
                <a:latin typeface="Georgia" charset="0"/>
                <a:ea typeface="Georgia" charset="0"/>
                <a:cs typeface="Georgia" charset="0"/>
              </a:rPr>
              <a:t>Intergovernmental Transfer programs</a:t>
            </a:r>
          </a:p>
          <a:p>
            <a:pPr lvl="2"/>
            <a:r>
              <a:rPr lang="en-US" sz="2200" dirty="0">
                <a:latin typeface="Georgia" charset="0"/>
                <a:ea typeface="Georgia" charset="0"/>
                <a:cs typeface="Georgia" charset="0"/>
              </a:rPr>
              <a:t>NAIP</a:t>
            </a:r>
          </a:p>
          <a:p>
            <a:pPr lvl="2"/>
            <a:r>
              <a:rPr lang="en-US" sz="2200" dirty="0">
                <a:latin typeface="Georgia" charset="0"/>
                <a:ea typeface="Georgia" charset="0"/>
                <a:cs typeface="Georgia" charset="0"/>
              </a:rPr>
              <a:t>1115 Waiver </a:t>
            </a:r>
          </a:p>
          <a:p>
            <a:pPr lvl="2"/>
            <a:r>
              <a:rPr lang="en-US" sz="2200" dirty="0">
                <a:latin typeface="Georgia" charset="0"/>
                <a:ea typeface="Georgia" charset="0"/>
                <a:cs typeface="Georgia" charset="0"/>
              </a:rPr>
              <a:t>1332 Waiver</a:t>
            </a:r>
          </a:p>
        </p:txBody>
      </p:sp>
    </p:spTree>
    <p:extLst>
      <p:ext uri="{BB962C8B-B14F-4D97-AF65-F5344CB8AC3E}">
        <p14:creationId xmlns:p14="http://schemas.microsoft.com/office/powerpoint/2010/main" val="840481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715962"/>
          </a:xfrm>
        </p:spPr>
        <p:txBody>
          <a:bodyPr>
            <a:noAutofit/>
          </a:bodyPr>
          <a:lstStyle/>
          <a:p>
            <a:r>
              <a:rPr lang="en-US" sz="2800" dirty="0">
                <a:latin typeface="Georgia"/>
                <a:cs typeface="Georgia"/>
              </a:rPr>
              <a:t>Population Health Services</a:t>
            </a:r>
            <a:br>
              <a:rPr lang="en-US" sz="2800" dirty="0">
                <a:latin typeface="Georgia"/>
                <a:cs typeface="Georgia"/>
              </a:rPr>
            </a:br>
            <a:r>
              <a:rPr lang="en-US" sz="2800" dirty="0">
                <a:latin typeface="Georgia"/>
                <a:cs typeface="Georgia"/>
              </a:rPr>
              <a:t>		</a:t>
            </a:r>
            <a:r>
              <a:rPr lang="en-US" sz="2800" b="0" dirty="0">
                <a:latin typeface="Georgia"/>
                <a:cs typeface="Georgia"/>
              </a:rPr>
              <a:t>(Which of these are you doing?)</a:t>
            </a:r>
            <a:br>
              <a:rPr lang="en-US" sz="2800" dirty="0">
                <a:latin typeface="Georgia"/>
                <a:cs typeface="Georgia"/>
              </a:rPr>
            </a:br>
            <a:r>
              <a:rPr lang="en-US" sz="800" dirty="0">
                <a:latin typeface="Georgia"/>
                <a:cs typeface="Georgia"/>
              </a:rPr>
              <a:t> </a:t>
            </a:r>
            <a:endParaRPr lang="en-US" sz="2800" dirty="0"/>
          </a:p>
        </p:txBody>
      </p:sp>
      <p:sp>
        <p:nvSpPr>
          <p:cNvPr id="3" name="Content Placeholder 2"/>
          <p:cNvSpPr>
            <a:spLocks noGrp="1"/>
          </p:cNvSpPr>
          <p:nvPr>
            <p:ph idx="1"/>
          </p:nvPr>
        </p:nvSpPr>
        <p:spPr>
          <a:xfrm>
            <a:off x="457200" y="944562"/>
            <a:ext cx="8229600" cy="5697726"/>
          </a:xfrm>
        </p:spPr>
        <p:txBody>
          <a:bodyPr>
            <a:noAutofit/>
          </a:bodyPr>
          <a:lstStyle/>
          <a:p>
            <a:r>
              <a:rPr lang="en-US" sz="2000" b="1" dirty="0">
                <a:latin typeface="Georgia"/>
                <a:cs typeface="Georgia"/>
              </a:rPr>
              <a:t>Scope of Services:</a:t>
            </a:r>
          </a:p>
          <a:p>
            <a:pPr lvl="1"/>
            <a:r>
              <a:rPr lang="en-US" sz="1900" b="1" dirty="0">
                <a:latin typeface="Georgia"/>
                <a:cs typeface="Georgia"/>
              </a:rPr>
              <a:t>Data Analytics/Actuarial Analysis and Workflow Platform</a:t>
            </a:r>
          </a:p>
          <a:p>
            <a:pPr lvl="2"/>
            <a:r>
              <a:rPr lang="en-US" sz="1900" dirty="0">
                <a:latin typeface="Georgia"/>
                <a:cs typeface="Georgia"/>
              </a:rPr>
              <a:t>Risk stratification </a:t>
            </a:r>
          </a:p>
          <a:p>
            <a:pPr lvl="2"/>
            <a:r>
              <a:rPr lang="en-US" sz="1900" dirty="0">
                <a:latin typeface="Georgia"/>
                <a:cs typeface="Georgia"/>
              </a:rPr>
              <a:t>Predictive modeling </a:t>
            </a:r>
          </a:p>
          <a:p>
            <a:pPr lvl="1"/>
            <a:r>
              <a:rPr lang="en-US" sz="1900" b="1" dirty="0">
                <a:latin typeface="Georgia"/>
                <a:cs typeface="Georgia"/>
              </a:rPr>
              <a:t>Practice-Centric Services</a:t>
            </a:r>
          </a:p>
          <a:p>
            <a:pPr lvl="2"/>
            <a:r>
              <a:rPr lang="en-US" sz="1900" dirty="0">
                <a:latin typeface="Georgia"/>
                <a:cs typeface="Georgia"/>
              </a:rPr>
              <a:t>Scheduling/Access/Referral Management/Care Navigation</a:t>
            </a:r>
          </a:p>
          <a:p>
            <a:pPr lvl="2"/>
            <a:r>
              <a:rPr lang="en-US" sz="1900" dirty="0">
                <a:latin typeface="Georgia"/>
                <a:cs typeface="Georgia"/>
              </a:rPr>
              <a:t>EMR and IT Services for Physician Groups</a:t>
            </a:r>
          </a:p>
          <a:p>
            <a:pPr lvl="1"/>
            <a:r>
              <a:rPr lang="en-US" sz="1900" b="1" dirty="0">
                <a:latin typeface="Georgia"/>
                <a:cs typeface="Georgia"/>
              </a:rPr>
              <a:t>Total Cost-of-Care Performance Dashboard</a:t>
            </a:r>
          </a:p>
          <a:p>
            <a:pPr lvl="1"/>
            <a:r>
              <a:rPr lang="en-US" sz="1900" b="1" dirty="0">
                <a:latin typeface="Georgia"/>
                <a:cs typeface="Georgia"/>
              </a:rPr>
              <a:t>Care Coordination Services</a:t>
            </a:r>
          </a:p>
          <a:p>
            <a:pPr lvl="2"/>
            <a:r>
              <a:rPr lang="en-US" sz="1900" dirty="0">
                <a:latin typeface="Georgia"/>
                <a:cs typeface="Georgia"/>
              </a:rPr>
              <a:t>Care Gap Identification/Closure </a:t>
            </a:r>
          </a:p>
          <a:p>
            <a:pPr lvl="2"/>
            <a:r>
              <a:rPr lang="en-US" sz="1900" dirty="0">
                <a:latin typeface="Georgia"/>
                <a:cs typeface="Georgia"/>
              </a:rPr>
              <a:t>Care Transitions Management</a:t>
            </a:r>
          </a:p>
          <a:p>
            <a:pPr lvl="2"/>
            <a:r>
              <a:rPr lang="en-US" sz="1900" dirty="0">
                <a:latin typeface="Georgia"/>
                <a:cs typeface="Georgia"/>
              </a:rPr>
              <a:t>Chronic Disease Management/Care Models</a:t>
            </a:r>
          </a:p>
          <a:p>
            <a:pPr lvl="1"/>
            <a:r>
              <a:rPr lang="en-US" sz="1900" b="1" dirty="0">
                <a:latin typeface="Georgia"/>
                <a:cs typeface="Georgia"/>
              </a:rPr>
              <a:t>Care Administration Services</a:t>
            </a:r>
          </a:p>
          <a:p>
            <a:pPr lvl="2"/>
            <a:r>
              <a:rPr lang="en-US" sz="1900" dirty="0">
                <a:latin typeface="Georgia"/>
                <a:cs typeface="Georgia"/>
              </a:rPr>
              <a:t>Utilization Management/Review</a:t>
            </a:r>
          </a:p>
          <a:p>
            <a:pPr lvl="2"/>
            <a:r>
              <a:rPr lang="en-US" sz="1900" dirty="0">
                <a:latin typeface="Georgia"/>
                <a:cs typeface="Georgia"/>
              </a:rPr>
              <a:t>Bundles Administration</a:t>
            </a:r>
          </a:p>
          <a:p>
            <a:pPr lvl="1"/>
            <a:r>
              <a:rPr lang="en-US" sz="1900" b="1" dirty="0">
                <a:latin typeface="Georgia"/>
                <a:cs typeface="Georgia"/>
              </a:rPr>
              <a:t>Quality Improvement</a:t>
            </a:r>
          </a:p>
          <a:p>
            <a:pPr lvl="2"/>
            <a:r>
              <a:rPr lang="en-US" sz="1900" dirty="0">
                <a:latin typeface="Georgia"/>
                <a:cs typeface="Georgia"/>
              </a:rPr>
              <a:t>Dashboard and specific goals</a:t>
            </a:r>
          </a:p>
          <a:p>
            <a:pPr lvl="1"/>
            <a:r>
              <a:rPr lang="en-US" sz="1900" b="1" dirty="0">
                <a:latin typeface="Georgia"/>
                <a:cs typeface="Georgia"/>
              </a:rPr>
              <a:t>Patient Experience and Engagement</a:t>
            </a:r>
            <a:endParaRPr lang="en-US" sz="1900" dirty="0">
              <a:latin typeface="Georgia"/>
              <a:cs typeface="Georgia"/>
            </a:endParaRPr>
          </a:p>
          <a:p>
            <a:pPr lvl="1"/>
            <a:r>
              <a:rPr lang="en-US" sz="1900" b="1" dirty="0">
                <a:latin typeface="Georgia"/>
                <a:cs typeface="Georgia"/>
              </a:rPr>
              <a:t>Post-Acute Care Network </a:t>
            </a:r>
            <a:r>
              <a:rPr lang="en-US" sz="1900" dirty="0">
                <a:latin typeface="Georgia"/>
                <a:cs typeface="Georgia"/>
              </a:rPr>
              <a:t>with Scorecard</a:t>
            </a:r>
            <a:endParaRPr lang="en-US" sz="1900" b="1" dirty="0">
              <a:latin typeface="Georgia"/>
              <a:cs typeface="Georgia"/>
            </a:endParaRPr>
          </a:p>
        </p:txBody>
      </p:sp>
    </p:spTree>
    <p:extLst>
      <p:ext uri="{BB962C8B-B14F-4D97-AF65-F5344CB8AC3E}">
        <p14:creationId xmlns:p14="http://schemas.microsoft.com/office/powerpoint/2010/main" val="14303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en-US" sz="2800" dirty="0">
                <a:latin typeface="Georgia" charset="0"/>
                <a:ea typeface="Georgia" charset="0"/>
                <a:cs typeface="Georgia" charset="0"/>
              </a:rPr>
              <a:t>The Challenge to Obstetrics and Gynecology</a:t>
            </a:r>
          </a:p>
        </p:txBody>
      </p:sp>
      <p:sp>
        <p:nvSpPr>
          <p:cNvPr id="3" name="Content Placeholder 2"/>
          <p:cNvSpPr>
            <a:spLocks noGrp="1"/>
          </p:cNvSpPr>
          <p:nvPr>
            <p:ph idx="1"/>
          </p:nvPr>
        </p:nvSpPr>
        <p:spPr>
          <a:xfrm>
            <a:off x="457200" y="914400"/>
            <a:ext cx="8229600" cy="4953000"/>
          </a:xfrm>
        </p:spPr>
        <p:txBody>
          <a:bodyPr/>
          <a:lstStyle/>
          <a:p>
            <a:r>
              <a:rPr lang="en-US" sz="2200" dirty="0">
                <a:latin typeface="Georgia" charset="0"/>
                <a:ea typeface="Georgia" charset="0"/>
                <a:cs typeface="Georgia" charset="0"/>
              </a:rPr>
              <a:t>We know more areas of Medical Practice than any other specialty: </a:t>
            </a:r>
          </a:p>
          <a:p>
            <a:pPr lvl="1"/>
            <a:r>
              <a:rPr lang="en-US" sz="2200" b="1" dirty="0">
                <a:latin typeface="Georgia" charset="0"/>
                <a:ea typeface="Georgia" charset="0"/>
                <a:cs typeface="Georgia" charset="0"/>
              </a:rPr>
              <a:t>We run:</a:t>
            </a:r>
          </a:p>
          <a:p>
            <a:pPr lvl="2"/>
            <a:r>
              <a:rPr lang="en-US" sz="2200" dirty="0">
                <a:latin typeface="Georgia" charset="0"/>
                <a:ea typeface="Georgia" charset="0"/>
                <a:cs typeface="Georgia" charset="0"/>
              </a:rPr>
              <a:t>An ER</a:t>
            </a:r>
          </a:p>
          <a:p>
            <a:pPr lvl="2"/>
            <a:r>
              <a:rPr lang="en-US" sz="2200" dirty="0">
                <a:latin typeface="Georgia" charset="0"/>
                <a:ea typeface="Georgia" charset="0"/>
                <a:cs typeface="Georgia" charset="0"/>
              </a:rPr>
              <a:t>An OR</a:t>
            </a:r>
          </a:p>
          <a:p>
            <a:pPr lvl="2"/>
            <a:r>
              <a:rPr lang="en-US" sz="2200" dirty="0">
                <a:latin typeface="Georgia" charset="0"/>
                <a:ea typeface="Georgia" charset="0"/>
                <a:cs typeface="Georgia" charset="0"/>
              </a:rPr>
              <a:t>A Med/</a:t>
            </a:r>
            <a:r>
              <a:rPr lang="en-US" sz="2200" dirty="0" err="1">
                <a:latin typeface="Georgia" charset="0"/>
                <a:ea typeface="Georgia" charset="0"/>
                <a:cs typeface="Georgia" charset="0"/>
              </a:rPr>
              <a:t>Surg</a:t>
            </a:r>
            <a:r>
              <a:rPr lang="en-US" sz="2200" dirty="0">
                <a:latin typeface="Georgia" charset="0"/>
                <a:ea typeface="Georgia" charset="0"/>
                <a:cs typeface="Georgia" charset="0"/>
              </a:rPr>
              <a:t> Unit</a:t>
            </a:r>
          </a:p>
          <a:p>
            <a:pPr lvl="2"/>
            <a:r>
              <a:rPr lang="en-US" sz="2200" dirty="0">
                <a:latin typeface="Georgia" charset="0"/>
                <a:ea typeface="Georgia" charset="0"/>
                <a:cs typeface="Georgia" charset="0"/>
              </a:rPr>
              <a:t>And ICU</a:t>
            </a:r>
          </a:p>
          <a:p>
            <a:pPr lvl="2"/>
            <a:r>
              <a:rPr lang="en-US" sz="2200" dirty="0">
                <a:latin typeface="Georgia" charset="0"/>
                <a:ea typeface="Georgia" charset="0"/>
                <a:cs typeface="Georgia" charset="0"/>
              </a:rPr>
              <a:t>An imaging unit</a:t>
            </a:r>
          </a:p>
          <a:p>
            <a:pPr lvl="2"/>
            <a:r>
              <a:rPr lang="en-US" sz="2200" dirty="0">
                <a:latin typeface="Georgia" charset="0"/>
                <a:ea typeface="Georgia" charset="0"/>
                <a:cs typeface="Georgia" charset="0"/>
              </a:rPr>
              <a:t>A laboratory (at least at point-of-care)</a:t>
            </a:r>
          </a:p>
          <a:p>
            <a:pPr lvl="1"/>
            <a:r>
              <a:rPr lang="en-US" sz="2200" b="1" dirty="0">
                <a:latin typeface="Georgia" charset="0"/>
                <a:ea typeface="Georgia" charset="0"/>
                <a:cs typeface="Georgia" charset="0"/>
              </a:rPr>
              <a:t>We are:</a:t>
            </a:r>
          </a:p>
          <a:p>
            <a:pPr lvl="2"/>
            <a:r>
              <a:rPr lang="en-US" sz="2200" dirty="0">
                <a:latin typeface="Georgia" charset="0"/>
                <a:ea typeface="Georgia" charset="0"/>
                <a:cs typeface="Georgia" charset="0"/>
              </a:rPr>
              <a:t>Primary care</a:t>
            </a:r>
          </a:p>
          <a:p>
            <a:pPr lvl="2"/>
            <a:r>
              <a:rPr lang="en-US" sz="2200" dirty="0">
                <a:latin typeface="Georgia" charset="0"/>
                <a:ea typeface="Georgia" charset="0"/>
                <a:cs typeface="Georgia" charset="0"/>
              </a:rPr>
              <a:t>Specialty care</a:t>
            </a:r>
          </a:p>
          <a:p>
            <a:pPr lvl="2"/>
            <a:r>
              <a:rPr lang="en-US" sz="2200" dirty="0">
                <a:latin typeface="Georgia" charset="0"/>
                <a:ea typeface="Georgia" charset="0"/>
                <a:cs typeface="Georgia" charset="0"/>
              </a:rPr>
              <a:t>Sub-specialty care</a:t>
            </a:r>
          </a:p>
          <a:p>
            <a:pPr lvl="2"/>
            <a:r>
              <a:rPr lang="en-US" sz="2200" dirty="0">
                <a:latin typeface="Georgia" charset="0"/>
                <a:ea typeface="Georgia" charset="0"/>
                <a:cs typeface="Georgia" charset="0"/>
              </a:rPr>
              <a:t>Surgeons and </a:t>
            </a:r>
            <a:r>
              <a:rPr lang="en-US" sz="2200" dirty="0" err="1">
                <a:latin typeface="Georgia" charset="0"/>
                <a:ea typeface="Georgia" charset="0"/>
                <a:cs typeface="Georgia" charset="0"/>
              </a:rPr>
              <a:t>proceduralists</a:t>
            </a:r>
            <a:endParaRPr lang="en-US" sz="2200" dirty="0">
              <a:latin typeface="Georgia" charset="0"/>
              <a:ea typeface="Georgia" charset="0"/>
              <a:cs typeface="Georgia" charset="0"/>
            </a:endParaRPr>
          </a:p>
          <a:p>
            <a:pPr lvl="2"/>
            <a:r>
              <a:rPr lang="en-US" sz="2200" dirty="0">
                <a:latin typeface="Georgia" charset="0"/>
                <a:ea typeface="Georgia" charset="0"/>
                <a:cs typeface="Georgia" charset="0"/>
              </a:rPr>
              <a:t>Heavy influencers of care selection</a:t>
            </a:r>
          </a:p>
          <a:p>
            <a:pPr marL="914400" lvl="2" indent="0">
              <a:buNone/>
            </a:pPr>
            <a:r>
              <a:rPr lang="en-US" sz="2200" dirty="0">
                <a:latin typeface="Georgia" charset="0"/>
                <a:ea typeface="Georgia" charset="0"/>
                <a:cs typeface="Georgia" charset="0"/>
              </a:rPr>
              <a:t>	 by families</a:t>
            </a:r>
          </a:p>
          <a:p>
            <a:pPr lvl="2"/>
            <a:endParaRPr lang="en-US" sz="2200" dirty="0">
              <a:latin typeface="Georgia" charset="0"/>
              <a:ea typeface="Georgia" charset="0"/>
              <a:cs typeface="Georgia" charset="0"/>
            </a:endParaRPr>
          </a:p>
        </p:txBody>
      </p:sp>
    </p:spTree>
    <p:extLst>
      <p:ext uri="{BB962C8B-B14F-4D97-AF65-F5344CB8AC3E}">
        <p14:creationId xmlns:p14="http://schemas.microsoft.com/office/powerpoint/2010/main" val="1851776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a:solidFill>
                  <a:schemeClr val="tx1"/>
                </a:solidFill>
                <a:latin typeface="Georgia" charset="0"/>
                <a:ea typeface="Georgia" charset="0"/>
                <a:cs typeface="Georgia" charset="0"/>
              </a:rPr>
              <a:t>So why are we not leading these fundamental changes?</a:t>
            </a:r>
          </a:p>
        </p:txBody>
      </p:sp>
      <p:sp>
        <p:nvSpPr>
          <p:cNvPr id="3" name="Subtitle 2"/>
          <p:cNvSpPr>
            <a:spLocks noGrp="1"/>
          </p:cNvSpPr>
          <p:nvPr>
            <p:ph type="subTitle" idx="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2055391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715962"/>
          </a:xfrm>
        </p:spPr>
        <p:txBody>
          <a:bodyPr/>
          <a:lstStyle/>
          <a:p>
            <a:pPr algn="ctr"/>
            <a:r>
              <a:rPr lang="en-US" sz="4000" dirty="0">
                <a:latin typeface="Georgia" charset="0"/>
                <a:ea typeface="Georgia" charset="0"/>
                <a:cs typeface="Georgia" charset="0"/>
              </a:rPr>
              <a:t>Questions?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5" y="1600200"/>
            <a:ext cx="8959412" cy="3441364"/>
          </a:xfrm>
          <a:prstGeom prst="rect">
            <a:avLst/>
          </a:prstGeom>
        </p:spPr>
      </p:pic>
    </p:spTree>
    <p:extLst>
      <p:ext uri="{BB962C8B-B14F-4D97-AF65-F5344CB8AC3E}">
        <p14:creationId xmlns:p14="http://schemas.microsoft.com/office/powerpoint/2010/main" val="56779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panose="02040502050405020303" pitchFamily="18" charset="0"/>
              </a:rPr>
              <a:t>US Healthcare Economics</a:t>
            </a:r>
            <a:endParaRPr lang="en-US" dirty="0">
              <a:solidFill>
                <a:srgbClr val="FFFFFF"/>
              </a:solidFill>
              <a:latin typeface="Georgia"/>
              <a:cs typeface="Georgia"/>
            </a:endParaRPr>
          </a:p>
        </p:txBody>
      </p:sp>
      <p:sp>
        <p:nvSpPr>
          <p:cNvPr id="3" name="Content Placeholder 2"/>
          <p:cNvSpPr>
            <a:spLocks noGrp="1"/>
          </p:cNvSpPr>
          <p:nvPr>
            <p:ph idx="1"/>
          </p:nvPr>
        </p:nvSpPr>
        <p:spPr/>
        <p:txBody>
          <a:bodyPr>
            <a:noAutofit/>
          </a:bodyPr>
          <a:lstStyle/>
          <a:p>
            <a:r>
              <a:rPr lang="en-US" sz="2000" dirty="0">
                <a:latin typeface="Georgia"/>
                <a:cs typeface="Georgia"/>
              </a:rPr>
              <a:t>In 1980, U.S. health care costs were about as much of GDP as in other developed countries</a:t>
            </a:r>
          </a:p>
          <a:p>
            <a:pPr lvl="1"/>
            <a:r>
              <a:rPr lang="en-US" sz="2000" dirty="0">
                <a:latin typeface="Georgia"/>
                <a:cs typeface="Georgia"/>
              </a:rPr>
              <a:t>But inflation has been brutal </a:t>
            </a:r>
          </a:p>
          <a:p>
            <a:pPr lvl="1"/>
            <a:r>
              <a:rPr lang="en-US" sz="2000" dirty="0">
                <a:latin typeface="Georgia"/>
                <a:cs typeface="Georgia"/>
              </a:rPr>
              <a:t>If food price inflation since 1945 matched that of health care</a:t>
            </a:r>
          </a:p>
          <a:p>
            <a:pPr lvl="1"/>
            <a:r>
              <a:rPr lang="en-US" sz="2000" dirty="0">
                <a:latin typeface="Georgia"/>
                <a:cs typeface="Georgia"/>
              </a:rPr>
              <a:t>We would be paying what for a dozen eggs today?  </a:t>
            </a:r>
          </a:p>
          <a:p>
            <a:pPr lvl="1"/>
            <a:r>
              <a:rPr lang="en-US" sz="2000" dirty="0">
                <a:latin typeface="Georgia"/>
                <a:cs typeface="Georgia"/>
              </a:rPr>
              <a:t>$55 ! </a:t>
            </a:r>
          </a:p>
          <a:p>
            <a:pPr lvl="1"/>
            <a:endParaRPr lang="en-US" sz="800" dirty="0">
              <a:latin typeface="Georgia"/>
              <a:cs typeface="Georgia"/>
            </a:endParaRPr>
          </a:p>
          <a:p>
            <a:r>
              <a:rPr lang="en-US" sz="2000" dirty="0">
                <a:latin typeface="Georgia"/>
                <a:cs typeface="Georgia"/>
              </a:rPr>
              <a:t>Why? Many contributors…</a:t>
            </a:r>
          </a:p>
          <a:p>
            <a:pPr lvl="1"/>
            <a:r>
              <a:rPr lang="en-US" sz="2000" dirty="0">
                <a:latin typeface="Georgia"/>
                <a:cs typeface="Georgia"/>
              </a:rPr>
              <a:t>Technology ~10%</a:t>
            </a:r>
          </a:p>
          <a:p>
            <a:pPr lvl="1"/>
            <a:r>
              <a:rPr lang="en-US" sz="2000" dirty="0">
                <a:latin typeface="Georgia"/>
                <a:cs typeface="Georgia"/>
              </a:rPr>
              <a:t>Drug and device development costs ~15%</a:t>
            </a:r>
          </a:p>
          <a:p>
            <a:pPr lvl="1"/>
            <a:r>
              <a:rPr lang="en-US" sz="2000" dirty="0">
                <a:latin typeface="Georgia"/>
                <a:cs typeface="Georgia"/>
              </a:rPr>
              <a:t>Waste ~25%</a:t>
            </a:r>
          </a:p>
          <a:p>
            <a:pPr lvl="2"/>
            <a:r>
              <a:rPr lang="en-US" sz="2000" dirty="0">
                <a:latin typeface="Georgia"/>
                <a:cs typeface="Georgia"/>
              </a:rPr>
              <a:t>Unnecessary services</a:t>
            </a:r>
          </a:p>
          <a:p>
            <a:pPr lvl="2"/>
            <a:r>
              <a:rPr lang="en-US" sz="2000" dirty="0">
                <a:latin typeface="Georgia"/>
                <a:cs typeface="Georgia"/>
              </a:rPr>
              <a:t>Inefficiently delivered services </a:t>
            </a:r>
          </a:p>
          <a:p>
            <a:pPr lvl="2"/>
            <a:r>
              <a:rPr lang="en-US" sz="2000" dirty="0">
                <a:latin typeface="Georgia"/>
                <a:cs typeface="Georgia"/>
              </a:rPr>
              <a:t>Excessive administrative costs </a:t>
            </a:r>
          </a:p>
          <a:p>
            <a:pPr lvl="1"/>
            <a:r>
              <a:rPr lang="en-US" sz="2000" dirty="0">
                <a:latin typeface="Georgia"/>
                <a:cs typeface="Georgia"/>
              </a:rPr>
              <a:t>More and more procedures ~20%</a:t>
            </a:r>
          </a:p>
          <a:p>
            <a:pPr lvl="1"/>
            <a:r>
              <a:rPr lang="en-US" sz="2000" dirty="0">
                <a:latin typeface="Georgia"/>
                <a:cs typeface="Georgia"/>
              </a:rPr>
              <a:t>End-of-life care ~ 15%</a:t>
            </a:r>
          </a:p>
          <a:p>
            <a:pPr lvl="1"/>
            <a:r>
              <a:rPr lang="en-US" sz="2000" dirty="0">
                <a:latin typeface="Georgia"/>
                <a:cs typeface="Georgia"/>
              </a:rPr>
              <a:t>Cost shifting ~10%</a:t>
            </a:r>
          </a:p>
          <a:p>
            <a:pPr lvl="1"/>
            <a:r>
              <a:rPr lang="en-US" sz="2000" dirty="0">
                <a:latin typeface="Georgia"/>
                <a:cs typeface="Georgia"/>
              </a:rPr>
              <a:t>(better) Physician pay ~5%</a:t>
            </a:r>
          </a:p>
        </p:txBody>
      </p:sp>
    </p:spTree>
    <p:extLst>
      <p:ext uri="{BB962C8B-B14F-4D97-AF65-F5344CB8AC3E}">
        <p14:creationId xmlns:p14="http://schemas.microsoft.com/office/powerpoint/2010/main" val="151058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dissolve">
                                      <p:cBhvr>
                                        <p:cTn id="38" dur="500"/>
                                        <p:tgtEl>
                                          <p:spTgt spid="3">
                                            <p:txEl>
                                              <p:pRg st="11" end="1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dissolve">
                                      <p:cBhvr>
                                        <p:cTn id="41" dur="500"/>
                                        <p:tgtEl>
                                          <p:spTgt spid="3">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dissolve">
                                      <p:cBhvr>
                                        <p:cTn id="46" dur="500"/>
                                        <p:tgtEl>
                                          <p:spTgt spid="3">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dissolve">
                                      <p:cBhvr>
                                        <p:cTn id="51" dur="500"/>
                                        <p:tgtEl>
                                          <p:spTgt spid="3">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dissolve">
                                      <p:cBhvr>
                                        <p:cTn id="56" dur="500"/>
                                        <p:tgtEl>
                                          <p:spTgt spid="3">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dissolve">
                                      <p:cBhvr>
                                        <p:cTn id="6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Georgia" panose="02040502050405020303" pitchFamily="18" charset="0"/>
              </a:rPr>
              <a:t>Affordable Care Act (“Obamacare”)</a:t>
            </a:r>
            <a:endParaRPr lang="en-US" sz="2800" dirty="0"/>
          </a:p>
        </p:txBody>
      </p:sp>
      <p:sp>
        <p:nvSpPr>
          <p:cNvPr id="5" name="Content Placeholder 4"/>
          <p:cNvSpPr>
            <a:spLocks noGrp="1"/>
          </p:cNvSpPr>
          <p:nvPr>
            <p:ph idx="1"/>
          </p:nvPr>
        </p:nvSpPr>
        <p:spPr>
          <a:xfrm>
            <a:off x="467096" y="914400"/>
            <a:ext cx="8229600" cy="4953000"/>
          </a:xfrm>
        </p:spPr>
        <p:txBody>
          <a:bodyPr/>
          <a:lstStyle/>
          <a:p>
            <a:r>
              <a:rPr lang="en-US" sz="2000" dirty="0">
                <a:latin typeface="Georgia" panose="02040502050405020303" pitchFamily="18" charset="0"/>
              </a:rPr>
              <a:t>Popular Parts of the ACA:</a:t>
            </a:r>
          </a:p>
          <a:p>
            <a:pPr lvl="1"/>
            <a:r>
              <a:rPr lang="en-US" sz="2000" dirty="0">
                <a:latin typeface="Georgia" panose="02040502050405020303" pitchFamily="18" charset="0"/>
              </a:rPr>
              <a:t>P</a:t>
            </a:r>
            <a:r>
              <a:rPr lang="en-US" sz="2000" b="0" dirty="0">
                <a:latin typeface="Georgia" panose="02040502050405020303" pitchFamily="18" charset="0"/>
              </a:rPr>
              <a:t>rohibiting insurance companies from denying coverage for pre-existing conditions and cannot charge a higher rate (why some people’s plan costs went up)</a:t>
            </a:r>
          </a:p>
          <a:p>
            <a:pPr lvl="1"/>
            <a:r>
              <a:rPr lang="en-US" sz="2000" dirty="0">
                <a:latin typeface="Georgia" panose="02040502050405020303" pitchFamily="18" charset="0"/>
              </a:rPr>
              <a:t>R</a:t>
            </a:r>
            <a:r>
              <a:rPr lang="en-US" sz="2000" b="0" dirty="0">
                <a:latin typeface="Georgia" panose="02040502050405020303" pitchFamily="18" charset="0"/>
              </a:rPr>
              <a:t>equiring certain preventative services to be provided without additional out-of-pocket charges</a:t>
            </a:r>
          </a:p>
          <a:p>
            <a:pPr lvl="1"/>
            <a:r>
              <a:rPr lang="en-US" sz="2000" b="0" dirty="0">
                <a:latin typeface="Georgia" panose="02040502050405020303" pitchFamily="18" charset="0"/>
              </a:rPr>
              <a:t>Allowing young people to be included on parents’ insurance policies until age 26</a:t>
            </a:r>
          </a:p>
          <a:p>
            <a:pPr lvl="1"/>
            <a:endParaRPr lang="en-US" sz="1800" b="0" dirty="0">
              <a:latin typeface="Georgia" panose="02040502050405020303" pitchFamily="18" charset="0"/>
            </a:endParaRPr>
          </a:p>
          <a:p>
            <a:r>
              <a:rPr lang="en-US" sz="2000" dirty="0">
                <a:latin typeface="Georgia" panose="02040502050405020303" pitchFamily="18" charset="0"/>
              </a:rPr>
              <a:t>These are all expensive (especially pre-existing conditions)</a:t>
            </a:r>
          </a:p>
          <a:p>
            <a:pPr lvl="1"/>
            <a:r>
              <a:rPr lang="en-US" sz="2000" dirty="0">
                <a:latin typeface="Georgia" panose="02040502050405020303" pitchFamily="18" charset="0"/>
              </a:rPr>
              <a:t>Paid for by (unpopular) additional taxes including the tax penalty on people who remain uninsured (a provision designed to generate revenue and defray costs), additional taxes on those making more than $200,000/year (or $250,000 as a couple) and a “Cadillac” tax on health plans that significantly limited out-of-pocket expenses </a:t>
            </a:r>
          </a:p>
          <a:p>
            <a:pPr lvl="1"/>
            <a:endParaRPr lang="en-US" sz="2000" dirty="0">
              <a:latin typeface="Georgia" panose="02040502050405020303" pitchFamily="18" charset="0"/>
            </a:endParaRPr>
          </a:p>
        </p:txBody>
      </p:sp>
    </p:spTree>
    <p:extLst>
      <p:ext uri="{BB962C8B-B14F-4D97-AF65-F5344CB8AC3E}">
        <p14:creationId xmlns:p14="http://schemas.microsoft.com/office/powerpoint/2010/main" val="43847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panose="02040502050405020303" pitchFamily="18" charset="0"/>
              </a:rPr>
              <a:t>Affordable Care Act (“Obamacare”)</a:t>
            </a:r>
          </a:p>
        </p:txBody>
      </p:sp>
      <p:sp>
        <p:nvSpPr>
          <p:cNvPr id="3" name="Content Placeholder 2"/>
          <p:cNvSpPr>
            <a:spLocks noGrp="1"/>
          </p:cNvSpPr>
          <p:nvPr>
            <p:ph idx="1"/>
          </p:nvPr>
        </p:nvSpPr>
        <p:spPr/>
        <p:txBody>
          <a:bodyPr/>
          <a:lstStyle/>
          <a:p>
            <a:r>
              <a:rPr lang="en-US" sz="1800" b="0" dirty="0">
                <a:latin typeface="Georgia" panose="02040502050405020303" pitchFamily="18" charset="0"/>
              </a:rPr>
              <a:t>More than 30 million Americans have health insurance under the provisions of the Affordable Care Act. The national rate of </a:t>
            </a:r>
            <a:r>
              <a:rPr lang="en-US" sz="1800" b="0" i="1" dirty="0">
                <a:latin typeface="Georgia" panose="02040502050405020303" pitchFamily="18" charset="0"/>
              </a:rPr>
              <a:t>uninsured</a:t>
            </a:r>
            <a:r>
              <a:rPr lang="en-US" sz="1800" b="0" dirty="0">
                <a:latin typeface="Georgia" panose="02040502050405020303" pitchFamily="18" charset="0"/>
              </a:rPr>
              <a:t> working-age adults dropped from 19.6% in 2010 to 12.0% in 2016.</a:t>
            </a:r>
          </a:p>
          <a:p>
            <a:pPr lvl="1"/>
            <a:r>
              <a:rPr lang="en-US" sz="1800" dirty="0">
                <a:latin typeface="Georgia" panose="02040502050405020303" pitchFamily="18" charset="0"/>
              </a:rPr>
              <a:t>C</a:t>
            </a:r>
            <a:r>
              <a:rPr lang="en-US" sz="1800" b="0" dirty="0">
                <a:latin typeface="Georgia" panose="02040502050405020303" pitchFamily="18" charset="0"/>
              </a:rPr>
              <a:t>overage through expanded Medicaid eligibility</a:t>
            </a:r>
          </a:p>
          <a:p>
            <a:pPr lvl="1"/>
            <a:r>
              <a:rPr lang="en-US" sz="1800" dirty="0">
                <a:latin typeface="Georgia" panose="02040502050405020303" pitchFamily="18" charset="0"/>
              </a:rPr>
              <a:t>T</a:t>
            </a:r>
            <a:r>
              <a:rPr lang="en-US" sz="1800" b="0" dirty="0">
                <a:latin typeface="Georgia" panose="02040502050405020303" pitchFamily="18" charset="0"/>
              </a:rPr>
              <a:t>ax credits to help pay for premiums</a:t>
            </a:r>
          </a:p>
          <a:p>
            <a:pPr lvl="1"/>
            <a:r>
              <a:rPr lang="en-US" sz="1800" dirty="0">
                <a:latin typeface="Georgia" panose="02040502050405020303" pitchFamily="18" charset="0"/>
              </a:rPr>
              <a:t>S</a:t>
            </a:r>
            <a:r>
              <a:rPr lang="en-US" sz="1800" b="0" dirty="0">
                <a:latin typeface="Georgia" panose="02040502050405020303" pitchFamily="18" charset="0"/>
              </a:rPr>
              <a:t>tate and Federal outreach efforts </a:t>
            </a:r>
          </a:p>
          <a:p>
            <a:pPr lvl="1"/>
            <a:r>
              <a:rPr lang="en-US" sz="1800" dirty="0">
                <a:latin typeface="Georgia" panose="02040502050405020303" pitchFamily="18" charset="0"/>
              </a:rPr>
              <a:t>M</a:t>
            </a:r>
            <a:r>
              <a:rPr lang="en-US" sz="1800" b="0" dirty="0">
                <a:latin typeface="Georgia" panose="02040502050405020303" pitchFamily="18" charset="0"/>
              </a:rPr>
              <a:t>arket regulations</a:t>
            </a:r>
          </a:p>
          <a:p>
            <a:r>
              <a:rPr lang="en-US" sz="1800" b="0" dirty="0">
                <a:latin typeface="Georgia" panose="02040502050405020303" pitchFamily="18" charset="0"/>
              </a:rPr>
              <a:t>The Law and Supreme Court ruling gives states flexibility in implementing provisions so States fall into two distinct categories: </a:t>
            </a:r>
          </a:p>
          <a:p>
            <a:pPr lvl="2"/>
            <a:endParaRPr lang="en-US" sz="800" dirty="0">
              <a:latin typeface="Georgia" panose="02040502050405020303" pitchFamily="18" charset="0"/>
            </a:endParaRPr>
          </a:p>
          <a:p>
            <a:pPr lvl="2"/>
            <a:r>
              <a:rPr lang="en-US" sz="1800" dirty="0">
                <a:latin typeface="Georgia" panose="02040502050405020303" pitchFamily="18" charset="0"/>
              </a:rPr>
              <a:t>F</a:t>
            </a:r>
            <a:r>
              <a:rPr lang="en-US" sz="1800" b="0" dirty="0">
                <a:latin typeface="Georgia" panose="02040502050405020303" pitchFamily="18" charset="0"/>
              </a:rPr>
              <a:t>irst group, e.g. California and New York, operate their own health insurance marketplaces and have expanded eligibility for Medicaid to adults with incomes at or below 138 percent of the federal poverty level </a:t>
            </a:r>
          </a:p>
          <a:p>
            <a:pPr lvl="3"/>
            <a:r>
              <a:rPr lang="en-US" sz="1800" b="0" dirty="0">
                <a:latin typeface="Georgia" panose="02040502050405020303" pitchFamily="18" charset="0"/>
              </a:rPr>
              <a:t>$16,394 for an individual or $33,534 for a family of four </a:t>
            </a:r>
          </a:p>
          <a:p>
            <a:pPr lvl="2"/>
            <a:endParaRPr lang="en-US" sz="800" b="0" dirty="0">
              <a:latin typeface="Georgia" panose="02040502050405020303" pitchFamily="18" charset="0"/>
            </a:endParaRPr>
          </a:p>
          <a:p>
            <a:pPr lvl="2"/>
            <a:r>
              <a:rPr lang="en-US" sz="1800" b="0" dirty="0">
                <a:latin typeface="Georgia" panose="02040502050405020303" pitchFamily="18" charset="0"/>
              </a:rPr>
              <a:t>Second Group, e.g. Florida and Texas, are using the federal marketplace to enroll residents in health plans and have declined to expand Medicaid eligibility</a:t>
            </a:r>
          </a:p>
          <a:p>
            <a:endParaRPr lang="en-US" sz="1800" dirty="0"/>
          </a:p>
        </p:txBody>
      </p:sp>
    </p:spTree>
    <p:extLst>
      <p:ext uri="{BB962C8B-B14F-4D97-AF65-F5344CB8AC3E}">
        <p14:creationId xmlns:p14="http://schemas.microsoft.com/office/powerpoint/2010/main" val="148252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charset="0"/>
                <a:ea typeface="Georgia" charset="0"/>
                <a:cs typeface="Georgia" charset="0"/>
              </a:rPr>
              <a:t>Deciphering the Alphabet Soup</a:t>
            </a:r>
          </a:p>
        </p:txBody>
      </p:sp>
      <p:sp>
        <p:nvSpPr>
          <p:cNvPr id="3" name="Content Placeholder 2"/>
          <p:cNvSpPr>
            <a:spLocks noGrp="1"/>
          </p:cNvSpPr>
          <p:nvPr>
            <p:ph idx="1"/>
          </p:nvPr>
        </p:nvSpPr>
        <p:spPr>
          <a:xfrm>
            <a:off x="457200" y="914400"/>
            <a:ext cx="8229600" cy="5105400"/>
          </a:xfrm>
        </p:spPr>
        <p:txBody>
          <a:bodyPr/>
          <a:lstStyle/>
          <a:p>
            <a:r>
              <a:rPr lang="en-US" dirty="0">
                <a:latin typeface="Georgia" panose="02040502050405020303" pitchFamily="18" charset="0"/>
              </a:rPr>
              <a:t>Patient Centered Medical Homes (PCMH): </a:t>
            </a:r>
          </a:p>
          <a:p>
            <a:pPr lvl="1"/>
            <a:r>
              <a:rPr lang="en-US" dirty="0">
                <a:latin typeface="Georgia" panose="02040502050405020303" pitchFamily="18" charset="0"/>
              </a:rPr>
              <a:t>Focus on care improvement from primary care services</a:t>
            </a:r>
          </a:p>
          <a:p>
            <a:pPr lvl="1"/>
            <a:r>
              <a:rPr lang="en-US" dirty="0">
                <a:latin typeface="Georgia" panose="02040502050405020303" pitchFamily="18" charset="0"/>
              </a:rPr>
              <a:t>Institute a series of processes that have been shown to permit better outcomes</a:t>
            </a:r>
          </a:p>
          <a:p>
            <a:pPr lvl="1"/>
            <a:r>
              <a:rPr lang="en-US" dirty="0">
                <a:latin typeface="Georgia" panose="02040502050405020303" pitchFamily="18" charset="0"/>
              </a:rPr>
              <a:t>for example, activities that help patients with compliance/understanding of medical care or to do self-management</a:t>
            </a:r>
          </a:p>
          <a:p>
            <a:r>
              <a:rPr lang="en-US" dirty="0">
                <a:latin typeface="Georgia" panose="02040502050405020303" pitchFamily="18" charset="0"/>
              </a:rPr>
              <a:t>Clinical Integration (CI): </a:t>
            </a:r>
          </a:p>
          <a:p>
            <a:pPr lvl="1"/>
            <a:r>
              <a:rPr lang="en-US" dirty="0">
                <a:latin typeface="Georgia" panose="02040502050405020303" pitchFamily="18" charset="0"/>
              </a:rPr>
              <a:t>Focuses on care improvement for physician practices across all specialties</a:t>
            </a:r>
          </a:p>
          <a:p>
            <a:r>
              <a:rPr lang="en-US" dirty="0">
                <a:latin typeface="Georgia" panose="02040502050405020303" pitchFamily="18" charset="0"/>
              </a:rPr>
              <a:t>Accountable Care Organization or Network (ACO or ACN): </a:t>
            </a:r>
          </a:p>
          <a:p>
            <a:pPr lvl="1"/>
            <a:r>
              <a:rPr lang="en-US" dirty="0">
                <a:latin typeface="Georgia" panose="02040502050405020303" pitchFamily="18" charset="0"/>
              </a:rPr>
              <a:t>Focus on improvement in care for populations of people across the continuum of care (preventive, outpatient, inpatient, past-acute, etc.)</a:t>
            </a:r>
          </a:p>
          <a:p>
            <a:pPr lvl="1"/>
            <a:r>
              <a:rPr lang="en-US" dirty="0">
                <a:latin typeface="Georgia" panose="02040502050405020303" pitchFamily="18" charset="0"/>
              </a:rPr>
              <a:t>Providers are willing to bear some or all risk for the health care costs and needs of a defined population of (commonly Medicare) recipients</a:t>
            </a:r>
          </a:p>
          <a:p>
            <a:pPr lvl="1"/>
            <a:r>
              <a:rPr lang="en-US" dirty="0">
                <a:latin typeface="Georgia" panose="02040502050405020303" pitchFamily="18" charset="0"/>
              </a:rPr>
              <a:t>Also refers to the efforts of providers to work with payers to develop capitation arrangements to pay for focused populations with defined sets of health needs</a:t>
            </a:r>
          </a:p>
          <a:p>
            <a:r>
              <a:rPr lang="en-US" dirty="0">
                <a:latin typeface="Georgia" panose="02040502050405020303" pitchFamily="18" charset="0"/>
              </a:rPr>
              <a:t>Behavioral Health Organization (BHO): </a:t>
            </a:r>
          </a:p>
          <a:p>
            <a:pPr lvl="1"/>
            <a:r>
              <a:rPr lang="en-US" dirty="0">
                <a:latin typeface="Georgia" panose="02040502050405020303" pitchFamily="18" charset="0"/>
              </a:rPr>
              <a:t>Focuses on primary care providers, mental health providers, substance use providers, and other specialty providers to link together to care for patients with significant behavioral health and substance use problems</a:t>
            </a:r>
          </a:p>
          <a:p>
            <a:r>
              <a:rPr lang="en-US" dirty="0">
                <a:latin typeface="Georgia" panose="02040502050405020303" pitchFamily="18" charset="0"/>
              </a:rPr>
              <a:t>Affordable Care Act (ACA): </a:t>
            </a:r>
            <a:r>
              <a:rPr lang="en-US" b="0" dirty="0">
                <a:latin typeface="Georgia" panose="02040502050405020303" pitchFamily="18" charset="0"/>
              </a:rPr>
              <a:t>aka</a:t>
            </a:r>
            <a:r>
              <a:rPr lang="en-US" dirty="0">
                <a:latin typeface="Georgia" panose="02040502050405020303" pitchFamily="18" charset="0"/>
              </a:rPr>
              <a:t> </a:t>
            </a:r>
            <a:r>
              <a:rPr lang="en-US" b="0" dirty="0">
                <a:latin typeface="Georgia" panose="02040502050405020303" pitchFamily="18" charset="0"/>
              </a:rPr>
              <a:t>Obamacare</a:t>
            </a:r>
          </a:p>
          <a:p>
            <a:r>
              <a:rPr lang="en-US" dirty="0">
                <a:latin typeface="Georgia" panose="02040502050405020303" pitchFamily="18" charset="0"/>
              </a:rPr>
              <a:t>American Health Care Act (AHCA): </a:t>
            </a:r>
            <a:r>
              <a:rPr lang="en-US" b="0" dirty="0">
                <a:latin typeface="Georgia" panose="02040502050405020303" pitchFamily="18" charset="0"/>
              </a:rPr>
              <a:t>House</a:t>
            </a:r>
            <a:r>
              <a:rPr lang="en-US" dirty="0">
                <a:latin typeface="Georgia" panose="02040502050405020303" pitchFamily="18" charset="0"/>
              </a:rPr>
              <a:t> </a:t>
            </a:r>
            <a:r>
              <a:rPr lang="en-US" b="0" dirty="0">
                <a:latin typeface="Georgia" panose="02040502050405020303" pitchFamily="18" charset="0"/>
              </a:rPr>
              <a:t>Republican alternative</a:t>
            </a:r>
          </a:p>
          <a:p>
            <a:endParaRPr lang="en-US" sz="1800" dirty="0">
              <a:latin typeface="Georgia" panose="02040502050405020303" pitchFamily="18" charset="0"/>
            </a:endParaRPr>
          </a:p>
        </p:txBody>
      </p:sp>
    </p:spTree>
    <p:extLst>
      <p:ext uri="{BB962C8B-B14F-4D97-AF65-F5344CB8AC3E}">
        <p14:creationId xmlns:p14="http://schemas.microsoft.com/office/powerpoint/2010/main" val="2757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715962"/>
          </a:xfrm>
        </p:spPr>
        <p:txBody>
          <a:bodyPr/>
          <a:lstStyle/>
          <a:p>
            <a:r>
              <a:rPr lang="en-US" sz="2800" dirty="0">
                <a:latin typeface="Georgia" charset="0"/>
                <a:ea typeface="Georgia" charset="0"/>
                <a:cs typeface="Georgia" charset="0"/>
              </a:rPr>
              <a:t>Deciphering the Alphabet Soup (Health Plans)</a:t>
            </a:r>
            <a:endParaRPr lang="en-US" sz="2800" dirty="0"/>
          </a:p>
        </p:txBody>
      </p:sp>
      <p:sp>
        <p:nvSpPr>
          <p:cNvPr id="3" name="Content Placeholder 2"/>
          <p:cNvSpPr>
            <a:spLocks noGrp="1"/>
          </p:cNvSpPr>
          <p:nvPr>
            <p:ph idx="1"/>
          </p:nvPr>
        </p:nvSpPr>
        <p:spPr>
          <a:xfrm>
            <a:off x="457200" y="914400"/>
            <a:ext cx="8229600" cy="4953000"/>
          </a:xfrm>
        </p:spPr>
        <p:txBody>
          <a:bodyPr/>
          <a:lstStyle/>
          <a:p>
            <a:r>
              <a:rPr lang="en-US" u="sng" dirty="0">
                <a:latin typeface="Georgia" panose="02040502050405020303" pitchFamily="18" charset="0"/>
              </a:rPr>
              <a:t>Preferred Provider Organizations</a:t>
            </a:r>
            <a:r>
              <a:rPr lang="en-US" b="0" dirty="0">
                <a:latin typeface="Georgia" panose="02040502050405020303" pitchFamily="18" charset="0"/>
              </a:rPr>
              <a:t> (PPOs)</a:t>
            </a:r>
          </a:p>
          <a:p>
            <a:pPr lvl="1"/>
            <a:r>
              <a:rPr lang="en-US" b="0" dirty="0">
                <a:latin typeface="Georgia" panose="02040502050405020303" pitchFamily="18" charset="0"/>
              </a:rPr>
              <a:t>A moderate amount of freedom to choose your health care providers -- more than an HMO; you do not have to get a referral from a primary care doctor to see a specialist.</a:t>
            </a:r>
          </a:p>
          <a:p>
            <a:pPr lvl="1"/>
            <a:r>
              <a:rPr lang="en-US" b="0" dirty="0">
                <a:latin typeface="Georgia" panose="02040502050405020303" pitchFamily="18" charset="0"/>
              </a:rPr>
              <a:t>Higher out-of-pocket costs and more paperwork if you see out-of-network doctors vs. in-network providers</a:t>
            </a:r>
          </a:p>
          <a:p>
            <a:pPr lvl="1"/>
            <a:r>
              <a:rPr lang="en-US" b="0" dirty="0">
                <a:latin typeface="Georgia" panose="02040502050405020303" pitchFamily="18" charset="0"/>
              </a:rPr>
              <a:t>You pay a premium, a deductible, a co-pay and higher cost for out-of-network care</a:t>
            </a:r>
          </a:p>
          <a:p>
            <a:r>
              <a:rPr lang="en-US" u="sng" dirty="0">
                <a:latin typeface="Georgia" panose="02040502050405020303" pitchFamily="18" charset="0"/>
              </a:rPr>
              <a:t>Health Maintenance Organizations </a:t>
            </a:r>
            <a:r>
              <a:rPr lang="en-US" b="0" dirty="0">
                <a:latin typeface="Georgia" panose="02040502050405020303" pitchFamily="18" charset="0"/>
              </a:rPr>
              <a:t>(HMOs)</a:t>
            </a:r>
          </a:p>
          <a:p>
            <a:pPr lvl="1"/>
            <a:r>
              <a:rPr lang="en-US" b="0" dirty="0">
                <a:latin typeface="Georgia" panose="02040502050405020303" pitchFamily="18" charset="0"/>
              </a:rPr>
              <a:t>You pay a premium, a deductible and a co-pay</a:t>
            </a:r>
          </a:p>
          <a:p>
            <a:pPr lvl="1"/>
            <a:r>
              <a:rPr lang="en-US" b="0" dirty="0">
                <a:latin typeface="Georgia" panose="02040502050405020303" pitchFamily="18" charset="0"/>
              </a:rPr>
              <a:t>The least freedom to choose your health care providers</a:t>
            </a:r>
          </a:p>
          <a:p>
            <a:pPr lvl="1"/>
            <a:r>
              <a:rPr lang="en-US" b="0" dirty="0">
                <a:latin typeface="Georgia" panose="02040502050405020303" pitchFamily="18" charset="0"/>
              </a:rPr>
              <a:t>The least amount of paperwork compared to other plans</a:t>
            </a:r>
          </a:p>
          <a:p>
            <a:pPr lvl="1"/>
            <a:r>
              <a:rPr lang="en-US" b="0" dirty="0">
                <a:latin typeface="Georgia" panose="02040502050405020303" pitchFamily="18" charset="0"/>
              </a:rPr>
              <a:t>A primary care doctor to manage your care and refer you to specialists when you need one so the care is covered by the health plan; most HMOs will require a referral before you can see a specialist.</a:t>
            </a:r>
          </a:p>
          <a:p>
            <a:r>
              <a:rPr lang="en-US" u="sng" dirty="0">
                <a:latin typeface="Georgia" panose="02040502050405020303" pitchFamily="18" charset="0"/>
              </a:rPr>
              <a:t>Exclusive Provider organizations </a:t>
            </a:r>
            <a:r>
              <a:rPr lang="en-US" b="0" dirty="0">
                <a:latin typeface="Georgia" panose="02040502050405020303" pitchFamily="18" charset="0"/>
              </a:rPr>
              <a:t>(EPOs)</a:t>
            </a:r>
          </a:p>
          <a:p>
            <a:pPr lvl="1"/>
            <a:r>
              <a:rPr lang="en-US" b="0" dirty="0">
                <a:latin typeface="Georgia" panose="02040502050405020303" pitchFamily="18" charset="0"/>
              </a:rPr>
              <a:t>more freedom to choose a provider than an HMO; you do not have to get a referral from a primary care doctor to see a specialist.</a:t>
            </a:r>
          </a:p>
          <a:p>
            <a:pPr lvl="1"/>
            <a:r>
              <a:rPr lang="en-US" b="0" dirty="0">
                <a:latin typeface="Georgia" panose="02040502050405020303" pitchFamily="18" charset="0"/>
              </a:rPr>
              <a:t>No coverage for out-of-network providers; if you see a provider that is not in your plan’s network – other than in an emergency – you will have to pay the full cost yourself.</a:t>
            </a:r>
          </a:p>
          <a:p>
            <a:pPr lvl="1"/>
            <a:r>
              <a:rPr lang="en-US" b="0" dirty="0">
                <a:latin typeface="Georgia" panose="02040502050405020303" pitchFamily="18" charset="0"/>
              </a:rPr>
              <a:t>You pay a Lower premium, a deductible and co-pay</a:t>
            </a:r>
          </a:p>
        </p:txBody>
      </p:sp>
    </p:spTree>
    <p:extLst>
      <p:ext uri="{BB962C8B-B14F-4D97-AF65-F5344CB8AC3E}">
        <p14:creationId xmlns:p14="http://schemas.microsoft.com/office/powerpoint/2010/main" val="1695317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charset="0"/>
                <a:ea typeface="Georgia" charset="0"/>
                <a:cs typeface="Georgia" charset="0"/>
              </a:rPr>
              <a:t>Deciphering the Alphabet Soup</a:t>
            </a:r>
            <a:endParaRPr lang="en-US" sz="2800" dirty="0"/>
          </a:p>
        </p:txBody>
      </p:sp>
      <p:sp>
        <p:nvSpPr>
          <p:cNvPr id="3" name="Content Placeholder 2"/>
          <p:cNvSpPr>
            <a:spLocks noGrp="1"/>
          </p:cNvSpPr>
          <p:nvPr>
            <p:ph idx="1"/>
          </p:nvPr>
        </p:nvSpPr>
        <p:spPr>
          <a:xfrm>
            <a:off x="439387" y="914400"/>
            <a:ext cx="8229600" cy="4953000"/>
          </a:xfrm>
        </p:spPr>
        <p:txBody>
          <a:bodyPr/>
          <a:lstStyle/>
          <a:p>
            <a:r>
              <a:rPr lang="en-US" u="sng" dirty="0">
                <a:latin typeface="Georgia" panose="02040502050405020303" pitchFamily="18" charset="0"/>
              </a:rPr>
              <a:t>Point-of-Service Plans </a:t>
            </a:r>
            <a:r>
              <a:rPr lang="en-US" b="0" dirty="0">
                <a:latin typeface="Georgia" panose="02040502050405020303" pitchFamily="18" charset="0"/>
              </a:rPr>
              <a:t>(POS)</a:t>
            </a:r>
          </a:p>
          <a:p>
            <a:pPr lvl="1"/>
            <a:r>
              <a:rPr lang="en-US" b="0" dirty="0">
                <a:latin typeface="Georgia" panose="02040502050405020303" pitchFamily="18" charset="0"/>
              </a:rPr>
              <a:t>More freedom to choose your health care providers than you would in an HMO</a:t>
            </a:r>
          </a:p>
          <a:p>
            <a:pPr lvl="1"/>
            <a:r>
              <a:rPr lang="en-US" b="0" dirty="0">
                <a:latin typeface="Georgia" panose="02040502050405020303" pitchFamily="18" charset="0"/>
              </a:rPr>
              <a:t>A moderate amount of paperwork if you see out-of-network providers</a:t>
            </a:r>
          </a:p>
          <a:p>
            <a:pPr lvl="1"/>
            <a:r>
              <a:rPr lang="en-US" b="0" dirty="0">
                <a:latin typeface="Georgia" panose="02040502050405020303" pitchFamily="18" charset="0"/>
              </a:rPr>
              <a:t>A primary care doctor who coordinates your care and who refers you to specialists</a:t>
            </a:r>
          </a:p>
          <a:p>
            <a:pPr lvl="1"/>
            <a:r>
              <a:rPr lang="en-US" dirty="0">
                <a:latin typeface="Georgia" panose="02040502050405020303" pitchFamily="18" charset="0"/>
              </a:rPr>
              <a:t>You pay a premium, a deductible and co-insurance (a percentage of charges)</a:t>
            </a:r>
          </a:p>
          <a:p>
            <a:pPr lvl="1"/>
            <a:r>
              <a:rPr lang="en-US" dirty="0">
                <a:latin typeface="Georgia" panose="02040502050405020303" pitchFamily="18" charset="0"/>
              </a:rPr>
              <a:t>If you go out-of-network, you have to pay your medical bill. Then you submit a claim to your POS plan to pay you back</a:t>
            </a:r>
            <a:endParaRPr lang="en-US" b="0" u="sng" dirty="0">
              <a:latin typeface="Georgia" panose="02040502050405020303" pitchFamily="18" charset="0"/>
            </a:endParaRPr>
          </a:p>
          <a:p>
            <a:r>
              <a:rPr lang="en-US" u="sng" dirty="0">
                <a:latin typeface="Georgia" panose="02040502050405020303" pitchFamily="18" charset="0"/>
              </a:rPr>
              <a:t>High-Deductible Health Plans </a:t>
            </a:r>
            <a:r>
              <a:rPr lang="en-US" b="0" dirty="0">
                <a:latin typeface="Georgia" panose="02040502050405020303" pitchFamily="18" charset="0"/>
              </a:rPr>
              <a:t>(HDHPs)</a:t>
            </a:r>
          </a:p>
          <a:p>
            <a:pPr lvl="1"/>
            <a:r>
              <a:rPr lang="en-US" b="0" dirty="0">
                <a:latin typeface="Georgia" panose="02040502050405020303" pitchFamily="18" charset="0"/>
              </a:rPr>
              <a:t>Can have any one of these types of health plans: HMO, PPO, EPO, or POS</a:t>
            </a:r>
          </a:p>
          <a:p>
            <a:pPr lvl="1"/>
            <a:r>
              <a:rPr lang="en-US" b="0" dirty="0">
                <a:latin typeface="Georgia" panose="02040502050405020303" pitchFamily="18" charset="0"/>
              </a:rPr>
              <a:t>You pay a premium, a high deductible (</a:t>
            </a:r>
            <a:r>
              <a:rPr lang="en-US" dirty="0">
                <a:latin typeface="Georgia" panose="02040502050405020303" pitchFamily="18" charset="0"/>
              </a:rPr>
              <a:t>between $1250 and $6,550 for an individual and $5000 to $13,100 for a family in 2017) </a:t>
            </a:r>
            <a:r>
              <a:rPr lang="en-US" b="0" dirty="0">
                <a:latin typeface="Georgia" panose="02040502050405020303" pitchFamily="18" charset="0"/>
              </a:rPr>
              <a:t>and higher out-of-pocket costs; like other plans, if you reach the maximum out-of-pocket amount, the plan pays 100% of your care.</a:t>
            </a:r>
          </a:p>
          <a:p>
            <a:pPr lvl="1"/>
            <a:r>
              <a:rPr lang="en-US" b="0" dirty="0">
                <a:latin typeface="Georgia" panose="02040502050405020303" pitchFamily="18" charset="0"/>
              </a:rPr>
              <a:t>A Health </a:t>
            </a:r>
            <a:r>
              <a:rPr lang="en-US" dirty="0">
                <a:latin typeface="Georgia" panose="02040502050405020303" pitchFamily="18" charset="0"/>
              </a:rPr>
              <a:t>S</a:t>
            </a:r>
            <a:r>
              <a:rPr lang="en-US" b="0" dirty="0">
                <a:latin typeface="Georgia" panose="02040502050405020303" pitchFamily="18" charset="0"/>
              </a:rPr>
              <a:t>avings </a:t>
            </a:r>
            <a:r>
              <a:rPr lang="en-US" dirty="0">
                <a:latin typeface="Georgia" panose="02040502050405020303" pitchFamily="18" charset="0"/>
              </a:rPr>
              <a:t>A</a:t>
            </a:r>
            <a:r>
              <a:rPr lang="en-US" b="0" dirty="0">
                <a:latin typeface="Georgia" panose="02040502050405020303" pitchFamily="18" charset="0"/>
              </a:rPr>
              <a:t>ccount (HSA) to help pay for your care; the money you put in an HSA is not taxed and can be used tax-free on eligible medical expenses. In order to have a HSA, you must be enrolled in a HDHP.</a:t>
            </a:r>
          </a:p>
          <a:p>
            <a:r>
              <a:rPr lang="en-US" u="sng" dirty="0">
                <a:latin typeface="Georgia" panose="02040502050405020303" pitchFamily="18" charset="0"/>
              </a:rPr>
              <a:t>Catastrophic Plan</a:t>
            </a:r>
          </a:p>
          <a:p>
            <a:pPr lvl="1"/>
            <a:r>
              <a:rPr lang="en-US" b="0" dirty="0">
                <a:latin typeface="Georgia" panose="02040502050405020303" pitchFamily="18" charset="0"/>
              </a:rPr>
              <a:t>You pay a lower premium but high deductible ($7,150 for an individual and $14,300 for a family in 2017)</a:t>
            </a:r>
          </a:p>
          <a:p>
            <a:pPr lvl="1"/>
            <a:r>
              <a:rPr lang="en-US" b="0" dirty="0">
                <a:latin typeface="Georgia" panose="02040502050405020303" pitchFamily="18" charset="0"/>
              </a:rPr>
              <a:t>3 primary care visits before the deductible applies</a:t>
            </a:r>
          </a:p>
          <a:p>
            <a:pPr lvl="1"/>
            <a:r>
              <a:rPr lang="en-US" b="0" dirty="0">
                <a:latin typeface="Georgia" panose="02040502050405020303" pitchFamily="18" charset="0"/>
              </a:rPr>
              <a:t>Free preventive care</a:t>
            </a:r>
          </a:p>
        </p:txBody>
      </p:sp>
    </p:spTree>
    <p:extLst>
      <p:ext uri="{BB962C8B-B14F-4D97-AF65-F5344CB8AC3E}">
        <p14:creationId xmlns:p14="http://schemas.microsoft.com/office/powerpoint/2010/main" val="386547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http://i1.cmail20.com/ei/d/BF/C6F/023/csimport/bcra_2-0_costs_64_year_old_percentage1.093635.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990600" y="1011012"/>
            <a:ext cx="7239000" cy="487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806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0" name="Picture 2" descr="http://i2.cmail19.com/ei/d/DE/0FD/B3B/csimport/Sojourner_exhibit2-768x557.152044.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41866" y="1143000"/>
            <a:ext cx="804493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30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715962"/>
          </a:xfrm>
        </p:spPr>
        <p:txBody>
          <a:bodyPr/>
          <a:lstStyle/>
          <a:p>
            <a:r>
              <a:rPr lang="en-US" sz="2800" dirty="0">
                <a:latin typeface="Georgia" panose="02040502050405020303" pitchFamily="18" charset="0"/>
              </a:rPr>
              <a:t>American Health Care Act (</a:t>
            </a:r>
            <a:r>
              <a:rPr lang="en-US" sz="2800">
                <a:latin typeface="Georgia" panose="02040502050405020303" pitchFamily="18" charset="0"/>
              </a:rPr>
              <a:t>AHCA): GOP Plan</a:t>
            </a:r>
            <a:endParaRPr lang="en-US" sz="2800" dirty="0">
              <a:latin typeface="Georgia" panose="02040502050405020303" pitchFamily="18" charset="0"/>
            </a:endParaRPr>
          </a:p>
        </p:txBody>
      </p:sp>
      <p:sp>
        <p:nvSpPr>
          <p:cNvPr id="3" name="Content Placeholder 2"/>
          <p:cNvSpPr>
            <a:spLocks noGrp="1"/>
          </p:cNvSpPr>
          <p:nvPr>
            <p:ph idx="1"/>
          </p:nvPr>
        </p:nvSpPr>
        <p:spPr>
          <a:xfrm>
            <a:off x="457200" y="914400"/>
            <a:ext cx="8229600" cy="5029200"/>
          </a:xfrm>
        </p:spPr>
        <p:txBody>
          <a:bodyPr/>
          <a:lstStyle/>
          <a:p>
            <a:r>
              <a:rPr lang="en-US" sz="2000" dirty="0">
                <a:latin typeface="Georgia" panose="02040502050405020303" pitchFamily="18" charset="0"/>
              </a:rPr>
              <a:t>Provisions kept in GOP plan:</a:t>
            </a:r>
          </a:p>
          <a:p>
            <a:pPr lvl="1"/>
            <a:r>
              <a:rPr lang="en-US" sz="2000" b="0" dirty="0">
                <a:latin typeface="Georgia" panose="02040502050405020303" pitchFamily="18" charset="0"/>
              </a:rPr>
              <a:t>Allow kids to stay on parent's plan until 26</a:t>
            </a:r>
          </a:p>
          <a:p>
            <a:pPr lvl="1"/>
            <a:r>
              <a:rPr lang="en-US" sz="2000" b="0" dirty="0">
                <a:latin typeface="Georgia" panose="02040502050405020303" pitchFamily="18" charset="0"/>
              </a:rPr>
              <a:t>Coverage for pre-existing conditions (but… State choice and High risk pools)</a:t>
            </a:r>
          </a:p>
          <a:p>
            <a:pPr lvl="1"/>
            <a:r>
              <a:rPr lang="en-US" sz="2000" b="0" dirty="0">
                <a:latin typeface="Georgia" panose="02040502050405020303" pitchFamily="18" charset="0"/>
              </a:rPr>
              <a:t>Require insurance to cover birth ctrl costs </a:t>
            </a:r>
          </a:p>
          <a:p>
            <a:r>
              <a:rPr lang="en-US" sz="2000" dirty="0">
                <a:latin typeface="Georgia" panose="02040502050405020303" pitchFamily="18" charset="0"/>
              </a:rPr>
              <a:t>Provisions changed/scaled back:</a:t>
            </a:r>
          </a:p>
          <a:p>
            <a:endParaRPr lang="en-US" sz="800" dirty="0">
              <a:latin typeface="Georgia" panose="02040502050405020303" pitchFamily="18" charset="0"/>
            </a:endParaRPr>
          </a:p>
          <a:p>
            <a:pPr lvl="1"/>
            <a:r>
              <a:rPr lang="en-US" sz="2000" b="0" dirty="0">
                <a:latin typeface="Georgia" panose="02040502050405020303" pitchFamily="18" charset="0"/>
              </a:rPr>
              <a:t>Financial help for low/middle income people</a:t>
            </a:r>
          </a:p>
          <a:p>
            <a:pPr lvl="1"/>
            <a:r>
              <a:rPr lang="en-US" sz="2000" b="0" dirty="0">
                <a:latin typeface="Georgia" panose="02040502050405020303" pitchFamily="18" charset="0"/>
              </a:rPr>
              <a:t>Expand Medicaid to cover more people</a:t>
            </a:r>
          </a:p>
          <a:p>
            <a:r>
              <a:rPr lang="en-US" sz="2000" dirty="0">
                <a:latin typeface="Georgia" panose="02040502050405020303" pitchFamily="18" charset="0"/>
              </a:rPr>
              <a:t>Provisions repealed:</a:t>
            </a:r>
          </a:p>
          <a:p>
            <a:pPr lvl="1"/>
            <a:r>
              <a:rPr lang="en-US" sz="2000" b="0" dirty="0">
                <a:latin typeface="Georgia" panose="02040502050405020303" pitchFamily="18" charset="0"/>
              </a:rPr>
              <a:t>Employers w/50+ </a:t>
            </a:r>
            <a:r>
              <a:rPr lang="en-US" sz="2000" dirty="0">
                <a:latin typeface="Georgia" panose="02040502050405020303" pitchFamily="18" charset="0"/>
              </a:rPr>
              <a:t>employees</a:t>
            </a:r>
            <a:r>
              <a:rPr lang="en-US" sz="2000" b="0" dirty="0">
                <a:latin typeface="Georgia" panose="02040502050405020303" pitchFamily="18" charset="0"/>
              </a:rPr>
              <a:t> mandated to offer insurance</a:t>
            </a:r>
          </a:p>
          <a:p>
            <a:pPr lvl="1"/>
            <a:r>
              <a:rPr lang="en-US" sz="2000" b="0" dirty="0">
                <a:latin typeface="Georgia" panose="02040502050405020303" pitchFamily="18" charset="0"/>
              </a:rPr>
              <a:t>Increase taxes for Medicaid expansion costs</a:t>
            </a:r>
          </a:p>
          <a:p>
            <a:pPr lvl="1"/>
            <a:r>
              <a:rPr lang="en-US" sz="2000" b="0" dirty="0">
                <a:latin typeface="Georgia" panose="02040502050405020303" pitchFamily="18" charset="0"/>
              </a:rPr>
              <a:t>Individual mandate to buy insurance</a:t>
            </a:r>
          </a:p>
          <a:p>
            <a:pPr lvl="1"/>
            <a:r>
              <a:rPr lang="en-US" sz="2000" dirty="0">
                <a:latin typeface="Georgia" panose="02040502050405020303" pitchFamily="18" charset="0"/>
              </a:rPr>
              <a:t>“Cadillac” health plan surtax</a:t>
            </a:r>
          </a:p>
          <a:p>
            <a:pPr lvl="1"/>
            <a:r>
              <a:rPr lang="en-US" sz="2000" b="0" dirty="0">
                <a:latin typeface="Georgia" panose="02040502050405020303" pitchFamily="18" charset="0"/>
              </a:rPr>
              <a:t>Additional taxes on incomes over $200,000</a:t>
            </a:r>
          </a:p>
          <a:p>
            <a:endParaRPr lang="en-US" sz="1000" dirty="0">
              <a:latin typeface="Georgia" panose="02040502050405020303" pitchFamily="18" charset="0"/>
            </a:endParaRPr>
          </a:p>
          <a:p>
            <a:r>
              <a:rPr lang="en-US" sz="2000" dirty="0">
                <a:latin typeface="Georgia" panose="02040502050405020303" pitchFamily="18" charset="0"/>
              </a:rPr>
              <a:t>The issue is:   How are the first paid for without the last? And how many are covered?</a:t>
            </a:r>
          </a:p>
        </p:txBody>
      </p:sp>
    </p:spTree>
    <p:extLst>
      <p:ext uri="{BB962C8B-B14F-4D97-AF65-F5344CB8AC3E}">
        <p14:creationId xmlns:p14="http://schemas.microsoft.com/office/powerpoint/2010/main" val="1987138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charset="0"/>
                <a:ea typeface="Georgia" charset="0"/>
                <a:cs typeface="Georgia" charset="0"/>
              </a:rPr>
              <a:t>ACA  vs  AHCA</a:t>
            </a:r>
          </a:p>
        </p:txBody>
      </p:sp>
      <p:pic>
        <p:nvPicPr>
          <p:cNvPr id="6" name="Content Placeholder 5"/>
          <p:cNvPicPr>
            <a:picLocks noGrp="1" noChangeAspect="1"/>
          </p:cNvPicPr>
          <p:nvPr>
            <p:ph idx="1"/>
          </p:nvPr>
        </p:nvPicPr>
        <p:blipFill>
          <a:blip r:embed="rId2"/>
          <a:stretch>
            <a:fillRect/>
          </a:stretch>
        </p:blipFill>
        <p:spPr>
          <a:xfrm>
            <a:off x="914400" y="1066800"/>
            <a:ext cx="6705600" cy="4800600"/>
          </a:xfrm>
          <a:prstGeom prst="rect">
            <a:avLst/>
          </a:prstGeom>
        </p:spPr>
      </p:pic>
    </p:spTree>
    <p:extLst>
      <p:ext uri="{BB962C8B-B14F-4D97-AF65-F5344CB8AC3E}">
        <p14:creationId xmlns:p14="http://schemas.microsoft.com/office/powerpoint/2010/main" val="176015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http://i1.cmail19.com/ei/d/67/2CC/A7C/csimport/skinnychart.160939.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41866" y="990600"/>
            <a:ext cx="7968734"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3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5"/>
          <p:cNvGraphicFramePr>
            <a:graphicFrameLocks noGrp="1" noChangeAspect="1"/>
          </p:cNvGraphicFramePr>
          <p:nvPr>
            <p:ph type="chart" sz="quarter" idx="19"/>
            <p:extLst/>
          </p:nvPr>
        </p:nvGraphicFramePr>
        <p:xfrm>
          <a:off x="82296" y="783679"/>
          <a:ext cx="9061703" cy="4531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4294967295"/>
          </p:nvPr>
        </p:nvSpPr>
        <p:spPr>
          <a:xfrm>
            <a:off x="137159" y="5486400"/>
            <a:ext cx="8915400" cy="548640"/>
          </a:xfrm>
        </p:spPr>
        <p:txBody>
          <a:bodyPr anchor="b" anchorCtr="0">
            <a:noAutofit/>
          </a:bodyPr>
          <a:lstStyle/>
          <a:p>
            <a:pPr marL="0" indent="0">
              <a:spcBef>
                <a:spcPts val="0"/>
              </a:spcBef>
              <a:buNone/>
            </a:pPr>
            <a:r>
              <a:rPr lang="en-US" sz="1000" dirty="0">
                <a:solidFill>
                  <a:schemeClr val="tx1">
                    <a:lumMod val="60000"/>
                    <a:lumOff val="40000"/>
                  </a:schemeClr>
                </a:solidFill>
              </a:rPr>
              <a:t>GDP refers to gross domestic product. Data in legend are for 2014.</a:t>
            </a:r>
          </a:p>
          <a:p>
            <a:pPr marL="0" indent="0">
              <a:spcBef>
                <a:spcPts val="0"/>
              </a:spcBef>
              <a:buNone/>
            </a:pPr>
            <a:r>
              <a:rPr lang="en-US" sz="1000" dirty="0">
                <a:solidFill>
                  <a:schemeClr val="tx1">
                    <a:lumMod val="60000"/>
                    <a:lumOff val="40000"/>
                  </a:schemeClr>
                </a:solidFill>
              </a:rPr>
              <a:t>Source: OECD Health Data 2016. Data are for current spending only, and exclude spending on capital formation of health care providers. </a:t>
            </a:r>
          </a:p>
        </p:txBody>
      </p:sp>
      <p:sp>
        <p:nvSpPr>
          <p:cNvPr id="10" name="TextBox 9"/>
          <p:cNvSpPr txBox="1"/>
          <p:nvPr/>
        </p:nvSpPr>
        <p:spPr>
          <a:xfrm>
            <a:off x="157149" y="887252"/>
            <a:ext cx="1084837" cy="184666"/>
          </a:xfrm>
          <a:prstGeom prst="rect">
            <a:avLst/>
          </a:prstGeom>
          <a:noFill/>
        </p:spPr>
        <p:txBody>
          <a:bodyPr wrap="square" lIns="0" tIns="0" rIns="0" bIns="0" rtlCol="0">
            <a:spAutoFit/>
          </a:bodyPr>
          <a:lstStyle/>
          <a:p>
            <a:r>
              <a:rPr lang="en-US" sz="1200" dirty="0">
                <a:solidFill>
                  <a:schemeClr val="tx1">
                    <a:lumMod val="60000"/>
                    <a:lumOff val="40000"/>
                  </a:schemeClr>
                </a:solidFill>
                <a:latin typeface="Trebuchet MS" charset="0"/>
                <a:ea typeface="Trebuchet MS" charset="0"/>
                <a:cs typeface="Trebuchet MS" charset="0"/>
              </a:rPr>
              <a:t>Percent</a:t>
            </a:r>
            <a:endParaRPr lang="en-US" sz="1600" dirty="0">
              <a:solidFill>
                <a:schemeClr val="tx1">
                  <a:lumMod val="60000"/>
                  <a:lumOff val="40000"/>
                </a:schemeClr>
              </a:solidFill>
              <a:latin typeface="Trebuchet MS" charset="0"/>
              <a:ea typeface="Trebuchet MS" charset="0"/>
              <a:cs typeface="Trebuchet MS" charset="0"/>
            </a:endParaRPr>
          </a:p>
        </p:txBody>
      </p:sp>
      <p:sp>
        <p:nvSpPr>
          <p:cNvPr id="5" name="Title 4"/>
          <p:cNvSpPr>
            <a:spLocks noGrp="1"/>
          </p:cNvSpPr>
          <p:nvPr>
            <p:ph type="ctrTitle"/>
          </p:nvPr>
        </p:nvSpPr>
        <p:spPr/>
        <p:txBody>
          <a:bodyPr/>
          <a:lstStyle/>
          <a:p>
            <a:r>
              <a:rPr lang="en-US" sz="2800" dirty="0">
                <a:latin typeface="Georgia" charset="0"/>
                <a:ea typeface="Georgia" charset="0"/>
                <a:cs typeface="Georgia" charset="0"/>
              </a:rPr>
              <a:t>Health Care Spending as a Percentage of GDP</a:t>
            </a:r>
          </a:p>
        </p:txBody>
      </p:sp>
    </p:spTree>
    <p:extLst>
      <p:ext uri="{BB962C8B-B14F-4D97-AF65-F5344CB8AC3E}">
        <p14:creationId xmlns:p14="http://schemas.microsoft.com/office/powerpoint/2010/main" val="183929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5298" name="Picture 2" descr="https://www.thenation.com/wp-content/uploads/2017/08/final_8_30_chart_healthspending-02.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467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11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type="chart" sz="quarter" idx="19"/>
            <p:extLst/>
          </p:nvPr>
        </p:nvGraphicFramePr>
        <p:xfrm>
          <a:off x="1301194" y="1153685"/>
          <a:ext cx="7694155" cy="36939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4294967295"/>
          </p:nvPr>
        </p:nvSpPr>
        <p:spPr>
          <a:xfrm>
            <a:off x="137160" y="5486400"/>
            <a:ext cx="8915400" cy="548640"/>
          </a:xfrm>
        </p:spPr>
        <p:txBody>
          <a:bodyPr anchor="b" anchorCtr="0">
            <a:normAutofit/>
          </a:bodyPr>
          <a:lstStyle/>
          <a:p>
            <a:pPr marL="0" indent="0">
              <a:spcBef>
                <a:spcPts val="0"/>
              </a:spcBef>
              <a:buNone/>
            </a:pPr>
            <a:r>
              <a:rPr lang="en-US" sz="1000" dirty="0">
                <a:solidFill>
                  <a:schemeClr val="tx1">
                    <a:lumMod val="60000"/>
                    <a:lumOff val="40000"/>
                  </a:schemeClr>
                </a:solidFill>
              </a:rPr>
              <a:t>Note: Health care spending as a percent of GDP.</a:t>
            </a:r>
          </a:p>
          <a:p>
            <a:pPr marL="0" indent="0">
              <a:spcBef>
                <a:spcPts val="0"/>
              </a:spcBef>
              <a:buNone/>
            </a:pPr>
            <a:r>
              <a:rPr lang="en-US" sz="1000" dirty="0">
                <a:solidFill>
                  <a:schemeClr val="tx1">
                    <a:lumMod val="60000"/>
                    <a:lumOff val="40000"/>
                  </a:schemeClr>
                </a:solidFill>
              </a:rPr>
              <a:t>Source: Spending data are from OECD for the year 2014, and exclude spending on capital formation of health care providers.</a:t>
            </a:r>
          </a:p>
        </p:txBody>
      </p:sp>
      <p:sp>
        <p:nvSpPr>
          <p:cNvPr id="13" name="Title 12"/>
          <p:cNvSpPr>
            <a:spLocks noGrp="1"/>
          </p:cNvSpPr>
          <p:nvPr>
            <p:ph type="ctrTitle"/>
          </p:nvPr>
        </p:nvSpPr>
        <p:spPr/>
        <p:txBody>
          <a:bodyPr/>
          <a:lstStyle/>
          <a:p>
            <a:r>
              <a:rPr lang="en-US" dirty="0"/>
              <a:t>Health Care System Performance Compared to Spending</a:t>
            </a:r>
          </a:p>
        </p:txBody>
      </p:sp>
      <p:cxnSp>
        <p:nvCxnSpPr>
          <p:cNvPr id="14" name="Straight Arrow Connector 13"/>
          <p:cNvCxnSpPr/>
          <p:nvPr/>
        </p:nvCxnSpPr>
        <p:spPr>
          <a:xfrm>
            <a:off x="1301194" y="1102262"/>
            <a:ext cx="0" cy="3749040"/>
          </a:xfrm>
          <a:prstGeom prst="straightConnector1">
            <a:avLst/>
          </a:prstGeom>
          <a:ln w="76200">
            <a:gradFill>
              <a:gsLst>
                <a:gs pos="0">
                  <a:schemeClr val="bg2"/>
                </a:gs>
                <a:gs pos="100000">
                  <a:schemeClr val="tx2"/>
                </a:gs>
              </a:gsLst>
              <a:lin ang="54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2" y="1110808"/>
            <a:ext cx="1086434" cy="498598"/>
          </a:xfrm>
          <a:prstGeom prst="rect">
            <a:avLst/>
          </a:prstGeom>
          <a:noFill/>
        </p:spPr>
        <p:txBody>
          <a:bodyPr wrap="square" lIns="0" tIns="0" rIns="0" bIns="0" rtlCol="0">
            <a:spAutoFit/>
          </a:bodyPr>
          <a:lstStyle/>
          <a:p>
            <a:pPr algn="r">
              <a:lnSpc>
                <a:spcPct val="90000"/>
              </a:lnSpc>
            </a:pPr>
            <a:r>
              <a:rPr lang="en-US" sz="1200" dirty="0">
                <a:solidFill>
                  <a:schemeClr val="bg2"/>
                </a:solidFill>
                <a:latin typeface="Trebuchet MS Regular" charset="0"/>
                <a:ea typeface="Trebuchet MS Regular" charset="0"/>
                <a:cs typeface="Trebuchet MS Regular" charset="0"/>
              </a:rPr>
              <a:t>Higher </a:t>
            </a:r>
            <a:br>
              <a:rPr lang="en-US" sz="1200" dirty="0">
                <a:solidFill>
                  <a:schemeClr val="bg2"/>
                </a:solidFill>
                <a:latin typeface="Trebuchet MS Regular" charset="0"/>
                <a:ea typeface="Trebuchet MS Regular" charset="0"/>
                <a:cs typeface="Trebuchet MS Regular" charset="0"/>
              </a:rPr>
            </a:br>
            <a:r>
              <a:rPr lang="en-US" sz="1200" dirty="0">
                <a:solidFill>
                  <a:schemeClr val="bg2"/>
                </a:solidFill>
                <a:latin typeface="Trebuchet MS Regular" charset="0"/>
                <a:ea typeface="Trebuchet MS Regular" charset="0"/>
                <a:cs typeface="Trebuchet MS Regular" charset="0"/>
              </a:rPr>
              <a:t>health system performance</a:t>
            </a:r>
            <a:endParaRPr lang="en-US" sz="1600" dirty="0">
              <a:solidFill>
                <a:schemeClr val="bg2"/>
              </a:solidFill>
              <a:latin typeface="Trebuchet MS Regular" charset="0"/>
              <a:ea typeface="Trebuchet MS Regular" charset="0"/>
              <a:cs typeface="Trebuchet MS Regular" charset="0"/>
            </a:endParaRPr>
          </a:p>
        </p:txBody>
      </p:sp>
      <p:sp>
        <p:nvSpPr>
          <p:cNvPr id="16" name="TextBox 15"/>
          <p:cNvSpPr txBox="1"/>
          <p:nvPr/>
        </p:nvSpPr>
        <p:spPr>
          <a:xfrm>
            <a:off x="0" y="4356343"/>
            <a:ext cx="1086676" cy="498598"/>
          </a:xfrm>
          <a:prstGeom prst="rect">
            <a:avLst/>
          </a:prstGeom>
          <a:noFill/>
        </p:spPr>
        <p:txBody>
          <a:bodyPr wrap="square" lIns="0" tIns="0" rIns="0" bIns="0" rtlCol="0">
            <a:spAutoFit/>
          </a:bodyPr>
          <a:lstStyle/>
          <a:p>
            <a:pPr algn="r">
              <a:lnSpc>
                <a:spcPct val="90000"/>
              </a:lnSpc>
            </a:pPr>
            <a:r>
              <a:rPr lang="en-US" sz="1200" dirty="0">
                <a:solidFill>
                  <a:schemeClr val="tx2"/>
                </a:solidFill>
                <a:latin typeface="Trebuchet MS Regular" charset="0"/>
                <a:ea typeface="Trebuchet MS Regular" charset="0"/>
                <a:cs typeface="Trebuchet MS Regular" charset="0"/>
              </a:rPr>
              <a:t>Lower </a:t>
            </a:r>
            <a:br>
              <a:rPr lang="en-US" sz="1200" dirty="0">
                <a:solidFill>
                  <a:schemeClr val="tx2"/>
                </a:solidFill>
                <a:latin typeface="Trebuchet MS Regular" charset="0"/>
                <a:ea typeface="Trebuchet MS Regular" charset="0"/>
                <a:cs typeface="Trebuchet MS Regular" charset="0"/>
              </a:rPr>
            </a:br>
            <a:r>
              <a:rPr lang="en-US" sz="1200" dirty="0">
                <a:solidFill>
                  <a:schemeClr val="tx2"/>
                </a:solidFill>
                <a:latin typeface="Trebuchet MS Regular" charset="0"/>
                <a:ea typeface="Trebuchet MS Regular" charset="0"/>
                <a:cs typeface="Trebuchet MS Regular" charset="0"/>
              </a:rPr>
              <a:t>health system performance</a:t>
            </a:r>
            <a:endParaRPr lang="en-US" sz="1600" dirty="0">
              <a:solidFill>
                <a:schemeClr val="tx2"/>
              </a:solidFill>
              <a:latin typeface="Trebuchet MS Regular" charset="0"/>
              <a:ea typeface="Trebuchet MS Regular" charset="0"/>
              <a:cs typeface="Trebuchet MS Regular" charset="0"/>
            </a:endParaRPr>
          </a:p>
        </p:txBody>
      </p:sp>
      <p:sp>
        <p:nvSpPr>
          <p:cNvPr id="11" name="TextBox 10"/>
          <p:cNvSpPr txBox="1"/>
          <p:nvPr/>
        </p:nvSpPr>
        <p:spPr>
          <a:xfrm>
            <a:off x="1501545" y="2171561"/>
            <a:ext cx="1955423" cy="276999"/>
          </a:xfrm>
          <a:prstGeom prst="rect">
            <a:avLst/>
          </a:prstGeom>
          <a:noFill/>
        </p:spPr>
        <p:txBody>
          <a:bodyPr wrap="square" rtlCol="0">
            <a:spAutoFit/>
          </a:bodyPr>
          <a:lstStyle/>
          <a:p>
            <a:r>
              <a:rPr lang="en-US" sz="1200" dirty="0">
                <a:solidFill>
                  <a:schemeClr val="tx1">
                    <a:lumMod val="60000"/>
                    <a:lumOff val="40000"/>
                  </a:schemeClr>
                </a:solidFill>
                <a:latin typeface="Trebuchet MS" charset="0"/>
                <a:ea typeface="Trebuchet MS" charset="0"/>
                <a:cs typeface="Trebuchet MS" charset="0"/>
              </a:rPr>
              <a:t>Eleven-country average</a:t>
            </a:r>
          </a:p>
        </p:txBody>
      </p:sp>
      <p:cxnSp>
        <p:nvCxnSpPr>
          <p:cNvPr id="21" name="Straight Arrow Connector 20"/>
          <p:cNvCxnSpPr/>
          <p:nvPr/>
        </p:nvCxnSpPr>
        <p:spPr>
          <a:xfrm flipH="1">
            <a:off x="1301196" y="4932010"/>
            <a:ext cx="7477044" cy="0"/>
          </a:xfrm>
          <a:prstGeom prst="straightConnector1">
            <a:avLst/>
          </a:prstGeom>
          <a:ln w="76200">
            <a:gradFill>
              <a:gsLst>
                <a:gs pos="0">
                  <a:schemeClr val="bg2"/>
                </a:gs>
                <a:gs pos="100000">
                  <a:schemeClr val="tx2"/>
                </a:gs>
              </a:gsLst>
              <a:lin ang="108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39142" y="5133875"/>
            <a:ext cx="2130552" cy="166199"/>
          </a:xfrm>
          <a:prstGeom prst="rect">
            <a:avLst/>
          </a:prstGeom>
          <a:noFill/>
        </p:spPr>
        <p:txBody>
          <a:bodyPr wrap="square" lIns="0" tIns="0" rIns="0" bIns="0" rtlCol="0">
            <a:spAutoFit/>
          </a:bodyPr>
          <a:lstStyle/>
          <a:p>
            <a:pPr algn="r">
              <a:lnSpc>
                <a:spcPct val="90000"/>
              </a:lnSpc>
            </a:pPr>
            <a:r>
              <a:rPr lang="en-US" sz="1200" dirty="0">
                <a:solidFill>
                  <a:schemeClr val="tx2"/>
                </a:solidFill>
                <a:latin typeface="Trebuchet MS Regular" charset="0"/>
                <a:ea typeface="Trebuchet MS Regular" charset="0"/>
                <a:cs typeface="Trebuchet MS Regular" charset="0"/>
              </a:rPr>
              <a:t>Higher health care spending</a:t>
            </a:r>
            <a:endParaRPr lang="en-US" sz="1600" dirty="0">
              <a:solidFill>
                <a:schemeClr val="tx2"/>
              </a:solidFill>
              <a:latin typeface="Trebuchet MS Regular" charset="0"/>
              <a:ea typeface="Trebuchet MS Regular" charset="0"/>
              <a:cs typeface="Trebuchet MS Regular" charset="0"/>
            </a:endParaRPr>
          </a:p>
        </p:txBody>
      </p:sp>
      <p:sp>
        <p:nvSpPr>
          <p:cNvPr id="24" name="TextBox 23"/>
          <p:cNvSpPr txBox="1"/>
          <p:nvPr/>
        </p:nvSpPr>
        <p:spPr>
          <a:xfrm>
            <a:off x="1318286" y="5133875"/>
            <a:ext cx="2055940" cy="166199"/>
          </a:xfrm>
          <a:prstGeom prst="rect">
            <a:avLst/>
          </a:prstGeom>
          <a:noFill/>
        </p:spPr>
        <p:txBody>
          <a:bodyPr wrap="square" lIns="0" tIns="0" rIns="0" bIns="0" rtlCol="0">
            <a:spAutoFit/>
          </a:bodyPr>
          <a:lstStyle/>
          <a:p>
            <a:pPr>
              <a:lnSpc>
                <a:spcPct val="90000"/>
              </a:lnSpc>
            </a:pPr>
            <a:r>
              <a:rPr lang="en-US" sz="1200" dirty="0">
                <a:solidFill>
                  <a:schemeClr val="bg2"/>
                </a:solidFill>
                <a:latin typeface="Trebuchet MS Regular" charset="0"/>
                <a:ea typeface="Trebuchet MS Regular" charset="0"/>
                <a:cs typeface="Trebuchet MS Regular" charset="0"/>
              </a:rPr>
              <a:t>Lower health care spending</a:t>
            </a:r>
            <a:endParaRPr lang="en-US" sz="1600" dirty="0">
              <a:solidFill>
                <a:schemeClr val="bg2"/>
              </a:solidFill>
              <a:latin typeface="Trebuchet MS Regular" charset="0"/>
              <a:ea typeface="Trebuchet MS Regular" charset="0"/>
              <a:cs typeface="Trebuchet MS Regular" charset="0"/>
            </a:endParaRPr>
          </a:p>
        </p:txBody>
      </p:sp>
    </p:spTree>
    <p:extLst>
      <p:ext uri="{BB962C8B-B14F-4D97-AF65-F5344CB8AC3E}">
        <p14:creationId xmlns:p14="http://schemas.microsoft.com/office/powerpoint/2010/main" val="1001277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37160" y="5486400"/>
            <a:ext cx="8915400" cy="548640"/>
          </a:xfrm>
        </p:spPr>
        <p:txBody>
          <a:bodyPr anchor="b" anchorCtr="0">
            <a:noAutofit/>
          </a:bodyPr>
          <a:lstStyle/>
          <a:p>
            <a:pPr marL="0" indent="0">
              <a:spcBef>
                <a:spcPts val="0"/>
              </a:spcBef>
              <a:buNone/>
            </a:pPr>
            <a:r>
              <a:rPr lang="en-US" sz="1000" dirty="0">
                <a:solidFill>
                  <a:schemeClr val="tx1">
                    <a:lumMod val="60000"/>
                    <a:lumOff val="40000"/>
                  </a:schemeClr>
                </a:solidFill>
              </a:rPr>
              <a:t>Source: European Observatory on Health Systems and Policies (2017). Trends in amenable mortality for selected countries, 2004 and 2014. Data for 2014 in all countries except Canada (2011), France (2013), the Netherlands (2013), New Zealand (2012), Switzerland (2013), and the U.K. (2013). Amenable mortality causes based on Nolte and McKee (2004). Mortality and population data derived from WHO mortality files (Sept. 2016); population data for Canada and the U.S. derived from the Human Mortality Database. Age-specific rates standardized to the European Standard Population (2013).</a:t>
            </a:r>
          </a:p>
        </p:txBody>
      </p:sp>
      <p:graphicFrame>
        <p:nvGraphicFramePr>
          <p:cNvPr id="9" name="Content Placeholder 6"/>
          <p:cNvGraphicFramePr>
            <a:graphicFrameLocks/>
          </p:cNvGraphicFramePr>
          <p:nvPr>
            <p:extLst/>
          </p:nvPr>
        </p:nvGraphicFramePr>
        <p:xfrm>
          <a:off x="102842" y="1126030"/>
          <a:ext cx="8821432" cy="446872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ctrTitle"/>
          </p:nvPr>
        </p:nvSpPr>
        <p:spPr/>
        <p:txBody>
          <a:bodyPr/>
          <a:lstStyle/>
          <a:p>
            <a:r>
              <a:rPr lang="en-US" sz="2600" dirty="0"/>
              <a:t>Mortality Amenable to Health Care, 2004 and 2014</a:t>
            </a:r>
          </a:p>
        </p:txBody>
      </p:sp>
      <p:grpSp>
        <p:nvGrpSpPr>
          <p:cNvPr id="8" name="Group 7"/>
          <p:cNvGrpSpPr/>
          <p:nvPr/>
        </p:nvGrpSpPr>
        <p:grpSpPr>
          <a:xfrm>
            <a:off x="7928053" y="829774"/>
            <a:ext cx="825422" cy="606769"/>
            <a:chOff x="4596140" y="955721"/>
            <a:chExt cx="825422" cy="606769"/>
          </a:xfrm>
        </p:grpSpPr>
        <p:sp>
          <p:nvSpPr>
            <p:cNvPr id="3" name="Oval 2"/>
            <p:cNvSpPr>
              <a:spLocks noChangeAspect="1"/>
            </p:cNvSpPr>
            <p:nvPr/>
          </p:nvSpPr>
          <p:spPr>
            <a:xfrm>
              <a:off x="4596140" y="1071716"/>
              <a:ext cx="146304" cy="146304"/>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Regular" charset="0"/>
              </a:endParaRPr>
            </a:p>
          </p:txBody>
        </p:sp>
        <p:sp>
          <p:nvSpPr>
            <p:cNvPr id="10" name="TextBox 9"/>
            <p:cNvSpPr txBox="1"/>
            <p:nvPr/>
          </p:nvSpPr>
          <p:spPr>
            <a:xfrm>
              <a:off x="4815698" y="955721"/>
              <a:ext cx="605864" cy="606769"/>
            </a:xfrm>
            <a:prstGeom prst="rect">
              <a:avLst/>
            </a:prstGeom>
            <a:noFill/>
          </p:spPr>
          <p:txBody>
            <a:bodyPr wrap="square" lIns="0" tIns="0" rIns="0" bIns="0" rtlCol="0">
              <a:spAutoFit/>
            </a:bodyPr>
            <a:lstStyle/>
            <a:p>
              <a:pPr>
                <a:lnSpc>
                  <a:spcPct val="150000"/>
                </a:lnSpc>
              </a:pPr>
              <a:r>
                <a:rPr lang="en-US" sz="1400" dirty="0">
                  <a:latin typeface="Trebuchet MS Regular" charset="0"/>
                  <a:ea typeface="Trebuchet MS Regular" charset="0"/>
                  <a:cs typeface="Trebuchet MS Regular" charset="0"/>
                </a:rPr>
                <a:t>2004</a:t>
              </a:r>
            </a:p>
            <a:p>
              <a:pPr>
                <a:lnSpc>
                  <a:spcPct val="150000"/>
                </a:lnSpc>
              </a:pPr>
              <a:r>
                <a:rPr lang="en-US" sz="1400" dirty="0">
                  <a:latin typeface="Trebuchet MS Regular" charset="0"/>
                  <a:ea typeface="Trebuchet MS Regular" charset="0"/>
                  <a:cs typeface="Trebuchet MS Regular" charset="0"/>
                </a:rPr>
                <a:t>2014</a:t>
              </a:r>
            </a:p>
          </p:txBody>
        </p:sp>
        <p:sp>
          <p:nvSpPr>
            <p:cNvPr id="11" name="Oval 10"/>
            <p:cNvSpPr>
              <a:spLocks noChangeAspect="1"/>
            </p:cNvSpPr>
            <p:nvPr/>
          </p:nvSpPr>
          <p:spPr>
            <a:xfrm>
              <a:off x="4596140" y="1373895"/>
              <a:ext cx="146304" cy="14630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Regular" charset="0"/>
              </a:endParaRPr>
            </a:p>
          </p:txBody>
        </p:sp>
      </p:grpSp>
      <p:sp>
        <p:nvSpPr>
          <p:cNvPr id="12" name="TextBox 11"/>
          <p:cNvSpPr txBox="1"/>
          <p:nvPr/>
        </p:nvSpPr>
        <p:spPr>
          <a:xfrm>
            <a:off x="157149" y="904344"/>
            <a:ext cx="2202003" cy="184666"/>
          </a:xfrm>
          <a:prstGeom prst="rect">
            <a:avLst/>
          </a:prstGeom>
          <a:noFill/>
        </p:spPr>
        <p:txBody>
          <a:bodyPr wrap="square" lIns="0" tIns="0" rIns="0" bIns="0" rtlCol="0">
            <a:spAutoFit/>
          </a:bodyPr>
          <a:lstStyle/>
          <a:p>
            <a:r>
              <a:rPr lang="en-US" sz="1200" dirty="0">
                <a:solidFill>
                  <a:schemeClr val="tx1">
                    <a:lumMod val="60000"/>
                    <a:lumOff val="40000"/>
                  </a:schemeClr>
                </a:solidFill>
                <a:latin typeface="Trebuchet MS Regular" charset="0"/>
                <a:ea typeface="Trebuchet MS Regular" charset="0"/>
                <a:cs typeface="Trebuchet MS Regular" charset="0"/>
              </a:rPr>
              <a:t>Deaths per 100,000 population</a:t>
            </a:r>
          </a:p>
        </p:txBody>
      </p:sp>
    </p:spTree>
    <p:extLst>
      <p:ext uri="{BB962C8B-B14F-4D97-AF65-F5344CB8AC3E}">
        <p14:creationId xmlns:p14="http://schemas.microsoft.com/office/powerpoint/2010/main" val="4130008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panose="02040502050405020303" pitchFamily="18" charset="0"/>
              </a:rPr>
              <a:t>Growth of ACOs</a:t>
            </a:r>
          </a:p>
        </p:txBody>
      </p:sp>
      <p:pic>
        <p:nvPicPr>
          <p:cNvPr id="56322" name="Picture 2" descr="http://i1.cmail20.com/ei/d/B0/D03/9D2/csimport/Muhlestein_figure1-768x332.085418.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41866" y="1066800"/>
            <a:ext cx="790701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87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7346" name="Picture 2" descr="http://i1.cmail20.com/ei/d/D2/F98/FD8/csimport/Sandoe-Exhibit-1.154252.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62000" y="11430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5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Georgia" charset="0"/>
                <a:ea typeface="Georgia" charset="0"/>
                <a:cs typeface="Georgia" charset="0"/>
              </a:rPr>
              <a:t>ACA Effects</a:t>
            </a:r>
          </a:p>
        </p:txBody>
      </p:sp>
      <p:pic>
        <p:nvPicPr>
          <p:cNvPr id="50178" name="Picture 2" descr="https://d3cdtxx03omvla.cloudfront.net/2547186_149010295601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76299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59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990600" y="1023269"/>
            <a:ext cx="6858000" cy="4901651"/>
          </a:xfrm>
          <a:prstGeom prst="rect">
            <a:avLst/>
          </a:prstGeom>
        </p:spPr>
      </p:pic>
    </p:spTree>
    <p:extLst>
      <p:ext uri="{BB962C8B-B14F-4D97-AF65-F5344CB8AC3E}">
        <p14:creationId xmlns:p14="http://schemas.microsoft.com/office/powerpoint/2010/main" val="3011464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143000" y="988071"/>
            <a:ext cx="6858000" cy="4955529"/>
          </a:xfrm>
          <a:prstGeom prst="rect">
            <a:avLst/>
          </a:prstGeom>
        </p:spPr>
      </p:pic>
    </p:spTree>
    <p:extLst>
      <p:ext uri="{BB962C8B-B14F-4D97-AF65-F5344CB8AC3E}">
        <p14:creationId xmlns:p14="http://schemas.microsoft.com/office/powerpoint/2010/main" val="1029568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762001" y="990599"/>
            <a:ext cx="7696200" cy="4883793"/>
          </a:xfrm>
          <a:prstGeom prst="rect">
            <a:avLst/>
          </a:prstGeom>
        </p:spPr>
      </p:pic>
    </p:spTree>
    <p:extLst>
      <p:ext uri="{BB962C8B-B14F-4D97-AF65-F5344CB8AC3E}">
        <p14:creationId xmlns:p14="http://schemas.microsoft.com/office/powerpoint/2010/main" val="1862286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a:t>Delivery of care only in the office (after an average 38 minute wait) or by alternative sites and telemedicine?</a:t>
            </a:r>
          </a:p>
          <a:p>
            <a:r>
              <a:rPr lang="en-US" b="0" dirty="0"/>
              <a:t>Are you measuring and demonstrating outcomes? True outcomes? The disruptor will prove to the public that they are better and faster for access!</a:t>
            </a:r>
          </a:p>
          <a:p>
            <a:r>
              <a:rPr lang="en-US" b="0" dirty="0"/>
              <a:t>Is that you?</a:t>
            </a:r>
          </a:p>
          <a:p>
            <a:r>
              <a:rPr lang="en-US" b="0" dirty="0"/>
              <a:t>Can you demonstrate that your care is more cost effective while providing same or better outcomes? Do you even know what it costs you to provide an episode of care? In ambulatory plus inpatient? Uber would be on your watch with advice when you wanted it, not 8:30 to 4:30 M-F</a:t>
            </a:r>
          </a:p>
          <a:p>
            <a:r>
              <a:rPr lang="en-US" b="0" dirty="0"/>
              <a:t>Accuracy of diagnosis? Reliability of treatment?</a:t>
            </a:r>
          </a:p>
          <a:p>
            <a:r>
              <a:rPr lang="en-US" b="0" dirty="0"/>
              <a:t>Are you a team of providers? Is your incentive program a group one or an individual one?</a:t>
            </a:r>
          </a:p>
          <a:p>
            <a:br>
              <a:rPr lang="en-US" dirty="0"/>
            </a:br>
            <a:endParaRPr lang="en-US" dirty="0"/>
          </a:p>
        </p:txBody>
      </p:sp>
      <p:sp>
        <p:nvSpPr>
          <p:cNvPr id="4" name="Date Placeholder 3"/>
          <p:cNvSpPr>
            <a:spLocks noGrp="1"/>
          </p:cNvSpPr>
          <p:nvPr>
            <p:ph type="dt" sz="half" idx="10"/>
          </p:nvPr>
        </p:nvSpPr>
        <p:spPr/>
        <p:txBody>
          <a:bodyPr/>
          <a:lstStyle/>
          <a:p>
            <a:pPr>
              <a:defRPr/>
            </a:pPr>
            <a:fld id="{DFCA6582-3797-D742-99FD-D2731B9827BA}" type="datetime1">
              <a:rPr lang="en-US" smtClean="0"/>
              <a:t>9/11/2017</a:t>
            </a:fld>
            <a:endParaRPr lang="en-US"/>
          </a:p>
        </p:txBody>
      </p:sp>
      <p:sp>
        <p:nvSpPr>
          <p:cNvPr id="5" name="Slide Number Placeholder 4"/>
          <p:cNvSpPr>
            <a:spLocks noGrp="1"/>
          </p:cNvSpPr>
          <p:nvPr>
            <p:ph type="sldNum" sz="quarter" idx="11"/>
          </p:nvPr>
        </p:nvSpPr>
        <p:spPr/>
        <p:txBody>
          <a:bodyPr/>
          <a:lstStyle/>
          <a:p>
            <a:pPr>
              <a:defRPr/>
            </a:pPr>
            <a:fld id="{DBAA6356-AB97-4FEE-B723-4B085693D245}" type="slidenum">
              <a:rPr lang="en-US" smtClean="0"/>
              <a:pPr>
                <a:defRPr/>
              </a:pPr>
              <a:t>49</a:t>
            </a:fld>
            <a:endParaRPr lang="en-US" dirty="0"/>
          </a:p>
        </p:txBody>
      </p:sp>
    </p:spTree>
    <p:extLst>
      <p:ext uri="{BB962C8B-B14F-4D97-AF65-F5344CB8AC3E}">
        <p14:creationId xmlns:p14="http://schemas.microsoft.com/office/powerpoint/2010/main" val="137696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panose="02040502050405020303" pitchFamily="18" charset="0"/>
              </a:rPr>
              <a:t>US Healthcare Economics</a:t>
            </a:r>
            <a:endParaRPr lang="en-US" sz="3200" dirty="0"/>
          </a:p>
        </p:txBody>
      </p:sp>
      <p:sp>
        <p:nvSpPr>
          <p:cNvPr id="5" name="Slide Number Placeholder 4"/>
          <p:cNvSpPr>
            <a:spLocks noGrp="1"/>
          </p:cNvSpPr>
          <p:nvPr>
            <p:ph type="sldNum" sz="quarter" idx="11"/>
          </p:nvPr>
        </p:nvSpPr>
        <p:spPr/>
        <p:txBody>
          <a:bodyPr/>
          <a:lstStyle/>
          <a:p>
            <a:pPr>
              <a:defRPr/>
            </a:pPr>
            <a:fld id="{DBAA6356-AB97-4FEE-B723-4B085693D245}" type="slidenum">
              <a:rPr lang="en-US" smtClean="0"/>
              <a:pPr>
                <a:defRPr/>
              </a:pPr>
              <a:t>5</a:t>
            </a:fld>
            <a:endParaRPr lang="en-US" dirty="0"/>
          </a:p>
        </p:txBody>
      </p:sp>
      <p:pic>
        <p:nvPicPr>
          <p:cNvPr id="49158" name="Picture 6" descr="https://pbs.twimg.com/media/C_E_KSFVwAUAb5k.jpg: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360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DFCA6582-3797-D742-99FD-D2731B9827BA}" type="datetime1">
              <a:rPr lang="en-US" smtClean="0"/>
              <a:t>9/11/2017</a:t>
            </a:fld>
            <a:endParaRPr lang="en-US"/>
          </a:p>
        </p:txBody>
      </p:sp>
      <p:sp>
        <p:nvSpPr>
          <p:cNvPr id="5" name="Slide Number Placeholder 4"/>
          <p:cNvSpPr>
            <a:spLocks noGrp="1"/>
          </p:cNvSpPr>
          <p:nvPr>
            <p:ph type="sldNum" sz="quarter" idx="11"/>
          </p:nvPr>
        </p:nvSpPr>
        <p:spPr/>
        <p:txBody>
          <a:bodyPr/>
          <a:lstStyle/>
          <a:p>
            <a:pPr>
              <a:defRPr/>
            </a:pPr>
            <a:fld id="{DBAA6356-AB97-4FEE-B723-4B085693D245}" type="slidenum">
              <a:rPr lang="en-US" smtClean="0"/>
              <a:pPr>
                <a:defRPr/>
              </a:pPr>
              <a:t>50</a:t>
            </a:fld>
            <a:endParaRPr lang="en-US" dirty="0"/>
          </a:p>
        </p:txBody>
      </p:sp>
    </p:spTree>
    <p:extLst>
      <p:ext uri="{BB962C8B-B14F-4D97-AF65-F5344CB8AC3E}">
        <p14:creationId xmlns:p14="http://schemas.microsoft.com/office/powerpoint/2010/main" val="561990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latin typeface="Georgia" charset="0"/>
                <a:ea typeface="Georgia" charset="0"/>
                <a:cs typeface="Georgia" charset="0"/>
              </a:rPr>
              <a:t>The Problem</a:t>
            </a:r>
          </a:p>
        </p:txBody>
      </p:sp>
      <p:sp>
        <p:nvSpPr>
          <p:cNvPr id="8" name="Content Placeholder 7"/>
          <p:cNvSpPr>
            <a:spLocks noGrp="1"/>
          </p:cNvSpPr>
          <p:nvPr>
            <p:ph idx="1"/>
          </p:nvPr>
        </p:nvSpPr>
        <p:spPr/>
        <p:txBody>
          <a:bodyPr/>
          <a:lstStyle/>
          <a:p>
            <a:r>
              <a:rPr lang="en-US" sz="2000" dirty="0">
                <a:latin typeface="Georgia" charset="0"/>
                <a:ea typeface="Georgia" charset="0"/>
                <a:cs typeface="Georgia" charset="0"/>
              </a:rPr>
              <a:t>Like most AMCs:</a:t>
            </a:r>
          </a:p>
          <a:p>
            <a:pPr lvl="1"/>
            <a:r>
              <a:rPr lang="en-US" sz="2000" dirty="0">
                <a:latin typeface="Georgia" charset="0"/>
                <a:ea typeface="Georgia" charset="0"/>
                <a:cs typeface="Georgia" charset="0"/>
              </a:rPr>
              <a:t>Deeply tertiary and quaternary faculty</a:t>
            </a:r>
          </a:p>
          <a:p>
            <a:pPr lvl="2"/>
            <a:r>
              <a:rPr lang="en-US" sz="2000" dirty="0">
                <a:latin typeface="Georgia" charset="0"/>
                <a:ea typeface="Georgia" charset="0"/>
                <a:cs typeface="Georgia" charset="0"/>
              </a:rPr>
              <a:t>1750 faculty = ~1100 Clinical FTEs</a:t>
            </a:r>
          </a:p>
          <a:p>
            <a:pPr lvl="2"/>
            <a:r>
              <a:rPr lang="en-US" sz="2000" dirty="0">
                <a:latin typeface="Georgia" charset="0"/>
                <a:ea typeface="Georgia" charset="0"/>
                <a:cs typeface="Georgia" charset="0"/>
              </a:rPr>
              <a:t>79 faculty PCPs = ~45 Clinical FTEs</a:t>
            </a:r>
          </a:p>
          <a:p>
            <a:pPr lvl="1"/>
            <a:r>
              <a:rPr lang="en-US" sz="2000" dirty="0">
                <a:latin typeface="Georgia" charset="0"/>
                <a:ea typeface="Georgia" charset="0"/>
                <a:cs typeface="Georgia" charset="0"/>
              </a:rPr>
              <a:t>~2000 patients per PCP FTE = 90,000 population</a:t>
            </a:r>
          </a:p>
          <a:p>
            <a:pPr lvl="2"/>
            <a:r>
              <a:rPr lang="en-US" sz="2000" dirty="0">
                <a:latin typeface="Georgia" charset="0"/>
                <a:ea typeface="Georgia" charset="0"/>
                <a:cs typeface="Georgia" charset="0"/>
              </a:rPr>
              <a:t>Insufficient to maintain tertiary and quaternary programs</a:t>
            </a:r>
          </a:p>
          <a:p>
            <a:pPr lvl="3"/>
            <a:r>
              <a:rPr lang="en-US" sz="2000" dirty="0">
                <a:latin typeface="Georgia" charset="0"/>
                <a:ea typeface="Georgia" charset="0"/>
                <a:cs typeface="Georgia" charset="0"/>
              </a:rPr>
              <a:t>e.g. NCI Cancer Center or Transplant programs </a:t>
            </a:r>
          </a:p>
          <a:p>
            <a:pPr lvl="2"/>
            <a:r>
              <a:rPr lang="en-US" sz="2000" dirty="0">
                <a:latin typeface="Georgia" charset="0"/>
                <a:ea typeface="Georgia" charset="0"/>
                <a:cs typeface="Georgia" charset="0"/>
              </a:rPr>
              <a:t>Insufficient population to maintain subspecialty Fellowships</a:t>
            </a:r>
          </a:p>
          <a:p>
            <a:pPr lvl="2"/>
            <a:r>
              <a:rPr lang="en-US" sz="2000" dirty="0">
                <a:latin typeface="Georgia" charset="0"/>
                <a:ea typeface="Georgia" charset="0"/>
                <a:cs typeface="Georgia" charset="0"/>
              </a:rPr>
              <a:t>Insufficient to population support clinical and translational research</a:t>
            </a:r>
          </a:p>
          <a:p>
            <a:pPr lvl="1"/>
            <a:endParaRPr lang="en-US" sz="800" dirty="0">
              <a:latin typeface="Georgia" charset="0"/>
              <a:ea typeface="Georgia" charset="0"/>
              <a:cs typeface="Georgia" charset="0"/>
            </a:endParaRPr>
          </a:p>
          <a:p>
            <a:pPr lvl="1"/>
            <a:r>
              <a:rPr lang="en-US" sz="2000" dirty="0">
                <a:latin typeface="Georgia" charset="0"/>
                <a:ea typeface="Georgia" charset="0"/>
                <a:cs typeface="Georgia" charset="0"/>
              </a:rPr>
              <a:t>Facing exclusion from side-by-side and narrow networks</a:t>
            </a:r>
          </a:p>
          <a:p>
            <a:pPr lvl="1"/>
            <a:r>
              <a:rPr lang="en-US" sz="2000" dirty="0">
                <a:latin typeface="Georgia" charset="0"/>
                <a:ea typeface="Georgia" charset="0"/>
                <a:cs typeface="Georgia" charset="0"/>
              </a:rPr>
              <a:t>MACRA/MIPS payment threat</a:t>
            </a:r>
          </a:p>
          <a:p>
            <a:pPr lvl="1"/>
            <a:r>
              <a:rPr lang="en-US" sz="2000" dirty="0">
                <a:latin typeface="Georgia" charset="0"/>
                <a:ea typeface="Georgia" charset="0"/>
                <a:cs typeface="Georgia" charset="0"/>
              </a:rPr>
              <a:t>Payment Reform towards fee-for-value</a:t>
            </a:r>
          </a:p>
          <a:p>
            <a:pPr lvl="1"/>
            <a:endParaRPr lang="en-US" sz="800" dirty="0">
              <a:latin typeface="Georgia" charset="0"/>
              <a:ea typeface="Georgia" charset="0"/>
              <a:cs typeface="Georgia" charset="0"/>
            </a:endParaRPr>
          </a:p>
          <a:p>
            <a:pPr lvl="1"/>
            <a:r>
              <a:rPr lang="en-US" sz="2000" dirty="0">
                <a:latin typeface="Georgia" charset="0"/>
                <a:ea typeface="Georgia" charset="0"/>
                <a:cs typeface="Georgia" charset="0"/>
              </a:rPr>
              <a:t>Perception of being the ‘highest cost’ providers</a:t>
            </a:r>
          </a:p>
          <a:p>
            <a:pPr lvl="2"/>
            <a:r>
              <a:rPr lang="en-US" sz="2000" dirty="0">
                <a:latin typeface="Georgia" charset="0"/>
                <a:ea typeface="Georgia" charset="0"/>
                <a:cs typeface="Georgia" charset="0"/>
              </a:rPr>
              <a:t>Lack of useful comparator data</a:t>
            </a:r>
          </a:p>
          <a:p>
            <a:pPr lvl="2"/>
            <a:r>
              <a:rPr lang="en-US" sz="2000" dirty="0">
                <a:latin typeface="Georgia" charset="0"/>
                <a:ea typeface="Georgia" charset="0"/>
                <a:cs typeface="Georgia" charset="0"/>
              </a:rPr>
              <a:t>Unit costs v. total costs of care</a:t>
            </a:r>
          </a:p>
        </p:txBody>
      </p:sp>
    </p:spTree>
    <p:extLst>
      <p:ext uri="{BB962C8B-B14F-4D97-AF65-F5344CB8AC3E}">
        <p14:creationId xmlns:p14="http://schemas.microsoft.com/office/powerpoint/2010/main" val="7453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dissolve">
                                      <p:cBhvr>
                                        <p:cTn id="23" dur="500"/>
                                        <p:tgtEl>
                                          <p:spTgt spid="8">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dissolve">
                                      <p:cBhvr>
                                        <p:cTn id="26" dur="500"/>
                                        <p:tgtEl>
                                          <p:spTgt spid="8">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dissolve">
                                      <p:cBhvr>
                                        <p:cTn id="29" dur="500"/>
                                        <p:tgtEl>
                                          <p:spTgt spid="8">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dissolve">
                                      <p:cBhvr>
                                        <p:cTn id="32" dur="500"/>
                                        <p:tgtEl>
                                          <p:spTgt spid="8">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dissolve">
                                      <p:cBhvr>
                                        <p:cTn id="35" dur="500"/>
                                        <p:tgtEl>
                                          <p:spTgt spid="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dissolve">
                                      <p:cBhvr>
                                        <p:cTn id="40" dur="500"/>
                                        <p:tgtEl>
                                          <p:spTgt spid="8">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Effect transition="in" filter="dissolve">
                                      <p:cBhvr>
                                        <p:cTn id="45" dur="500"/>
                                        <p:tgtEl>
                                          <p:spTgt spid="8">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8">
                                            <p:txEl>
                                              <p:pRg st="12" end="12"/>
                                            </p:txEl>
                                          </p:spTgt>
                                        </p:tgtEl>
                                        <p:attrNameLst>
                                          <p:attrName>style.visibility</p:attrName>
                                        </p:attrNameLst>
                                      </p:cBhvr>
                                      <p:to>
                                        <p:strVal val="visible"/>
                                      </p:to>
                                    </p:set>
                                    <p:animEffect transition="in" filter="dissolve">
                                      <p:cBhvr>
                                        <p:cTn id="50" dur="500"/>
                                        <p:tgtEl>
                                          <p:spTgt spid="8">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animEffect transition="in" filter="dissolve">
                                      <p:cBhvr>
                                        <p:cTn id="55" dur="500"/>
                                        <p:tgtEl>
                                          <p:spTgt spid="8">
                                            <p:txEl>
                                              <p:pRg st="14" end="14"/>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8">
                                            <p:txEl>
                                              <p:pRg st="15" end="15"/>
                                            </p:txEl>
                                          </p:spTgt>
                                        </p:tgtEl>
                                        <p:attrNameLst>
                                          <p:attrName>style.visibility</p:attrName>
                                        </p:attrNameLst>
                                      </p:cBhvr>
                                      <p:to>
                                        <p:strVal val="visible"/>
                                      </p:to>
                                    </p:set>
                                    <p:animEffect transition="in" filter="dissolve">
                                      <p:cBhvr>
                                        <p:cTn id="58" dur="500"/>
                                        <p:tgtEl>
                                          <p:spTgt spid="8">
                                            <p:txEl>
                                              <p:pRg st="15" end="15"/>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8">
                                            <p:txEl>
                                              <p:pRg st="16" end="16"/>
                                            </p:txEl>
                                          </p:spTgt>
                                        </p:tgtEl>
                                        <p:attrNameLst>
                                          <p:attrName>style.visibility</p:attrName>
                                        </p:attrNameLst>
                                      </p:cBhvr>
                                      <p:to>
                                        <p:strVal val="visible"/>
                                      </p:to>
                                    </p:set>
                                    <p:animEffect transition="in" filter="dissolve">
                                      <p:cBhvr>
                                        <p:cTn id="61"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778" y="244763"/>
            <a:ext cx="7162800" cy="523220"/>
          </a:xfrm>
          <a:prstGeom prst="rect">
            <a:avLst/>
          </a:prstGeom>
          <a:noFill/>
        </p:spPr>
        <p:txBody>
          <a:bodyPr wrap="square" rtlCol="0">
            <a:spAutoFit/>
          </a:bodyPr>
          <a:lstStyle/>
          <a:p>
            <a:pPr algn="ctr"/>
            <a:r>
              <a:rPr lang="en-US" sz="2800" b="1" dirty="0">
                <a:latin typeface="Georgia" charset="0"/>
                <a:ea typeface="Georgia" charset="0"/>
                <a:cs typeface="Georgia" charset="0"/>
              </a:rPr>
              <a:t>Employers Transitioning</a:t>
            </a:r>
          </a:p>
        </p:txBody>
      </p:sp>
      <p:grpSp>
        <p:nvGrpSpPr>
          <p:cNvPr id="2" name="Group 1"/>
          <p:cNvGrpSpPr/>
          <p:nvPr/>
        </p:nvGrpSpPr>
        <p:grpSpPr>
          <a:xfrm>
            <a:off x="179134" y="370185"/>
            <a:ext cx="9011378" cy="5630563"/>
            <a:chOff x="238847" y="933652"/>
            <a:chExt cx="9134919" cy="5568421"/>
          </a:xfrm>
        </p:grpSpPr>
        <p:cxnSp>
          <p:nvCxnSpPr>
            <p:cNvPr id="7" name="Straight Arrow Connector 6"/>
            <p:cNvCxnSpPr/>
            <p:nvPr/>
          </p:nvCxnSpPr>
          <p:spPr>
            <a:xfrm>
              <a:off x="2344753" y="5439832"/>
              <a:ext cx="3822965" cy="2599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2314213" y="2192570"/>
              <a:ext cx="30540" cy="321937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380275" y="2266489"/>
              <a:ext cx="3666054" cy="3152406"/>
            </a:xfrm>
            <a:prstGeom prst="straightConnector1">
              <a:avLst/>
            </a:prstGeom>
            <a:ln>
              <a:solidFill>
                <a:schemeClr val="tx2"/>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Up Arrow 10"/>
            <p:cNvSpPr/>
            <p:nvPr/>
          </p:nvSpPr>
          <p:spPr>
            <a:xfrm>
              <a:off x="1642782" y="2068008"/>
              <a:ext cx="531443" cy="3468495"/>
            </a:xfrm>
            <a:prstGeom prst="up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ea typeface="Lucida Grande"/>
                  <a:cs typeface="Lucida Grande"/>
                </a:rPr>
                <a:t>D I SRUPT ION</a:t>
              </a:r>
            </a:p>
          </p:txBody>
        </p:sp>
        <p:sp>
          <p:nvSpPr>
            <p:cNvPr id="12" name="Right Arrow 11"/>
            <p:cNvSpPr/>
            <p:nvPr/>
          </p:nvSpPr>
          <p:spPr>
            <a:xfrm>
              <a:off x="2295107" y="5465825"/>
              <a:ext cx="5306964" cy="632672"/>
            </a:xfrm>
            <a:prstGeom prst="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ea typeface="Lucida Grande"/>
                  <a:cs typeface="Lucida Grande"/>
                </a:rPr>
                <a:t>Total Cost of Care Savings</a:t>
              </a:r>
            </a:p>
          </p:txBody>
        </p:sp>
        <p:cxnSp>
          <p:nvCxnSpPr>
            <p:cNvPr id="13" name="Straight Connector 12"/>
            <p:cNvCxnSpPr/>
            <p:nvPr/>
          </p:nvCxnSpPr>
          <p:spPr>
            <a:xfrm>
              <a:off x="2365062" y="4179717"/>
              <a:ext cx="1449283"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807044" y="4164503"/>
              <a:ext cx="14602" cy="127532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85781" y="933652"/>
              <a:ext cx="3087985" cy="4819346"/>
            </a:xfrm>
            <a:prstGeom prst="rect">
              <a:avLst/>
            </a:prstGeom>
            <a:noFill/>
          </p:spPr>
          <p:txBody>
            <a:bodyPr wrap="square" rtlCol="0">
              <a:spAutoFit/>
            </a:bodyPr>
            <a:lstStyle/>
            <a:p>
              <a:endParaRPr lang="en-US" b="1" u="sng" dirty="0"/>
            </a:p>
            <a:p>
              <a:endParaRPr lang="en-US" b="1" u="sng" dirty="0"/>
            </a:p>
            <a:p>
              <a:r>
                <a:rPr lang="en-US" b="1" u="sng" dirty="0"/>
                <a:t>Payer Attribution ACO: </a:t>
              </a:r>
              <a:r>
                <a:rPr lang="en-US" sz="1200" dirty="0"/>
                <a:t>Member attributed to SWHR PCP from prior year’s visits</a:t>
              </a:r>
            </a:p>
            <a:p>
              <a:pPr>
                <a:spcBef>
                  <a:spcPts val="450"/>
                </a:spcBef>
              </a:pPr>
              <a:r>
                <a:rPr lang="en-US" b="1" u="sng" dirty="0"/>
                <a:t>PCP Tiered Model</a:t>
              </a:r>
              <a:r>
                <a:rPr lang="en-US" b="1" dirty="0"/>
                <a:t>: </a:t>
              </a:r>
              <a:r>
                <a:rPr lang="en-US" sz="1200" dirty="0"/>
                <a:t>Member attributed to SWHR PCP as a result of  PCP benefit differential (copay reduction)</a:t>
              </a:r>
            </a:p>
            <a:p>
              <a:pPr>
                <a:spcBef>
                  <a:spcPts val="450"/>
                </a:spcBef>
              </a:pPr>
              <a:r>
                <a:rPr lang="en-US" b="1" u="sng" dirty="0"/>
                <a:t>Facility Tiered Model</a:t>
              </a:r>
              <a:r>
                <a:rPr lang="en-US" b="1" dirty="0"/>
                <a:t>: </a:t>
              </a:r>
              <a:r>
                <a:rPr lang="en-US" sz="1200" dirty="0"/>
                <a:t>Narrow network with benefit differential at the point of care</a:t>
              </a:r>
            </a:p>
            <a:p>
              <a:pPr>
                <a:spcBef>
                  <a:spcPts val="450"/>
                </a:spcBef>
              </a:pPr>
              <a:r>
                <a:rPr lang="en-US" b="1" u="sng" dirty="0"/>
                <a:t>Side-by-Side Product Model: </a:t>
              </a:r>
              <a:r>
                <a:rPr lang="en-US" sz="1200" dirty="0"/>
                <a:t>Narrow network with premium contribution decrement at the point of enrollment</a:t>
              </a:r>
              <a:endParaRPr lang="en-US" sz="1200" u="sng" dirty="0"/>
            </a:p>
            <a:p>
              <a:pPr>
                <a:spcBef>
                  <a:spcPts val="450"/>
                </a:spcBef>
              </a:pPr>
              <a:r>
                <a:rPr lang="en-US" b="1" u="sng" dirty="0"/>
                <a:t>Full Replacement Product Model: </a:t>
              </a:r>
              <a:r>
                <a:rPr lang="en-US" sz="1200" dirty="0"/>
                <a:t>Full replacement narrow network with premium contribution decrement, benefit differential and gatekeeper model</a:t>
              </a:r>
              <a:endParaRPr lang="en-US" sz="1200" b="1" u="sng" dirty="0"/>
            </a:p>
          </p:txBody>
        </p:sp>
        <p:cxnSp>
          <p:nvCxnSpPr>
            <p:cNvPr id="16" name="Straight Connector 15"/>
            <p:cNvCxnSpPr/>
            <p:nvPr/>
          </p:nvCxnSpPr>
          <p:spPr>
            <a:xfrm>
              <a:off x="2344753" y="3553894"/>
              <a:ext cx="216584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20743" y="3570679"/>
              <a:ext cx="0" cy="186915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314527" y="2999879"/>
              <a:ext cx="2839732" cy="1268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154259" y="3012568"/>
              <a:ext cx="8249" cy="241347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359055" y="4713149"/>
              <a:ext cx="84715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192549" y="4731734"/>
              <a:ext cx="0" cy="70721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14527" y="2450962"/>
              <a:ext cx="3535712" cy="1268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43176" y="2470436"/>
              <a:ext cx="0" cy="296851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238847" y="2615052"/>
              <a:ext cx="1383694"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Full Replacement Product Model</a:t>
              </a:r>
            </a:p>
          </p:txBody>
        </p:sp>
        <p:sp>
          <p:nvSpPr>
            <p:cNvPr id="25" name="Rounded Rectangle 24"/>
            <p:cNvSpPr/>
            <p:nvPr/>
          </p:nvSpPr>
          <p:spPr>
            <a:xfrm>
              <a:off x="277196" y="3196490"/>
              <a:ext cx="1361671"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Side-by-Side</a:t>
              </a:r>
            </a:p>
            <a:p>
              <a:pPr algn="ctr"/>
              <a:r>
                <a:rPr lang="en-US" sz="788" dirty="0"/>
                <a:t>Product Model </a:t>
              </a:r>
            </a:p>
          </p:txBody>
        </p:sp>
        <p:sp>
          <p:nvSpPr>
            <p:cNvPr id="26" name="Rounded Rectangle 25"/>
            <p:cNvSpPr/>
            <p:nvPr/>
          </p:nvSpPr>
          <p:spPr>
            <a:xfrm>
              <a:off x="278878" y="3799091"/>
              <a:ext cx="1361671"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Facility Tiered Model </a:t>
              </a:r>
            </a:p>
          </p:txBody>
        </p:sp>
        <p:sp>
          <p:nvSpPr>
            <p:cNvPr id="27" name="Rounded Rectangle 26"/>
            <p:cNvSpPr/>
            <p:nvPr/>
          </p:nvSpPr>
          <p:spPr>
            <a:xfrm>
              <a:off x="274158" y="4389714"/>
              <a:ext cx="1361671"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PCP Tiered Mode</a:t>
              </a:r>
            </a:p>
          </p:txBody>
        </p:sp>
        <p:sp>
          <p:nvSpPr>
            <p:cNvPr id="28" name="Rounded Rectangle 27"/>
            <p:cNvSpPr/>
            <p:nvPr/>
          </p:nvSpPr>
          <p:spPr>
            <a:xfrm>
              <a:off x="298962" y="4989276"/>
              <a:ext cx="1361671" cy="397516"/>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Payer Attribution ACO Model </a:t>
              </a:r>
            </a:p>
          </p:txBody>
        </p:sp>
        <p:sp>
          <p:nvSpPr>
            <p:cNvPr id="29" name="Rounded Rectangle 28"/>
            <p:cNvSpPr/>
            <p:nvPr/>
          </p:nvSpPr>
          <p:spPr>
            <a:xfrm>
              <a:off x="2307463" y="6054978"/>
              <a:ext cx="861343"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Payer Attribution </a:t>
              </a:r>
            </a:p>
          </p:txBody>
        </p:sp>
        <p:sp>
          <p:nvSpPr>
            <p:cNvPr id="30" name="Rounded Rectangle 29"/>
            <p:cNvSpPr/>
            <p:nvPr/>
          </p:nvSpPr>
          <p:spPr>
            <a:xfrm>
              <a:off x="3206214" y="6060014"/>
              <a:ext cx="817192"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PCP Tiered Model </a:t>
              </a:r>
            </a:p>
          </p:txBody>
        </p:sp>
        <p:sp>
          <p:nvSpPr>
            <p:cNvPr id="31" name="Rounded Rectangle 30"/>
            <p:cNvSpPr/>
            <p:nvPr/>
          </p:nvSpPr>
          <p:spPr>
            <a:xfrm>
              <a:off x="4088820" y="6044846"/>
              <a:ext cx="859769"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Facility Tiered Model </a:t>
              </a:r>
            </a:p>
          </p:txBody>
        </p:sp>
        <p:sp>
          <p:nvSpPr>
            <p:cNvPr id="32" name="Rounded Rectangle 31"/>
            <p:cNvSpPr/>
            <p:nvPr/>
          </p:nvSpPr>
          <p:spPr>
            <a:xfrm>
              <a:off x="4993114" y="6049257"/>
              <a:ext cx="850062"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Side-by-Side Product </a:t>
              </a:r>
            </a:p>
          </p:txBody>
        </p:sp>
        <p:sp>
          <p:nvSpPr>
            <p:cNvPr id="33" name="Rounded Rectangle 32"/>
            <p:cNvSpPr/>
            <p:nvPr/>
          </p:nvSpPr>
          <p:spPr>
            <a:xfrm>
              <a:off x="5906474" y="6040173"/>
              <a:ext cx="989276" cy="442059"/>
            </a:xfrm>
            <a:prstGeom prst="roundRect">
              <a:avLst/>
            </a:prstGeom>
            <a:solidFill>
              <a:srgbClr val="00558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t>Full Replacement Product </a:t>
              </a:r>
            </a:p>
          </p:txBody>
        </p:sp>
      </p:grpSp>
    </p:spTree>
    <p:extLst>
      <p:ext uri="{BB962C8B-B14F-4D97-AF65-F5344CB8AC3E}">
        <p14:creationId xmlns:p14="http://schemas.microsoft.com/office/powerpoint/2010/main" val="934458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715962"/>
          </a:xfrm>
        </p:spPr>
        <p:txBody>
          <a:bodyPr>
            <a:noAutofit/>
          </a:bodyPr>
          <a:lstStyle/>
          <a:p>
            <a:r>
              <a:rPr lang="en-US" sz="2800" dirty="0">
                <a:latin typeface="Georgia"/>
                <a:cs typeface="Georgia"/>
              </a:rPr>
              <a:t>Population Health Services Company</a:t>
            </a:r>
            <a:br>
              <a:rPr lang="en-US" sz="2800" dirty="0">
                <a:latin typeface="Georgia"/>
                <a:cs typeface="Georgia"/>
              </a:rPr>
            </a:br>
            <a:r>
              <a:rPr lang="en-US" sz="800" dirty="0">
                <a:latin typeface="Georgia"/>
                <a:cs typeface="Georgia"/>
              </a:rPr>
              <a:t> </a:t>
            </a:r>
            <a:endParaRPr lang="en-US" sz="2800" dirty="0"/>
          </a:p>
        </p:txBody>
      </p:sp>
      <p:sp>
        <p:nvSpPr>
          <p:cNvPr id="3" name="Content Placeholder 2"/>
          <p:cNvSpPr>
            <a:spLocks noGrp="1"/>
          </p:cNvSpPr>
          <p:nvPr>
            <p:ph idx="1"/>
          </p:nvPr>
        </p:nvSpPr>
        <p:spPr>
          <a:xfrm>
            <a:off x="457200" y="944562"/>
            <a:ext cx="8229600" cy="5697726"/>
          </a:xfrm>
        </p:spPr>
        <p:txBody>
          <a:bodyPr>
            <a:noAutofit/>
          </a:bodyPr>
          <a:lstStyle/>
          <a:p>
            <a:r>
              <a:rPr lang="en-US" sz="2000" b="1" dirty="0">
                <a:latin typeface="Georgia"/>
                <a:cs typeface="Georgia"/>
              </a:rPr>
              <a:t>Scope of Services:</a:t>
            </a:r>
          </a:p>
          <a:p>
            <a:pPr lvl="1"/>
            <a:r>
              <a:rPr lang="en-US" sz="1900" b="1" dirty="0">
                <a:latin typeface="Georgia"/>
                <a:cs typeface="Georgia"/>
              </a:rPr>
              <a:t>Data Analytics/Actuarial Analysis and Workflow Platform</a:t>
            </a:r>
          </a:p>
          <a:p>
            <a:pPr lvl="2"/>
            <a:r>
              <a:rPr lang="en-US" sz="1900" dirty="0">
                <a:latin typeface="Georgia"/>
                <a:cs typeface="Georgia"/>
              </a:rPr>
              <a:t>Risk stratification </a:t>
            </a:r>
          </a:p>
          <a:p>
            <a:pPr lvl="2"/>
            <a:r>
              <a:rPr lang="en-US" sz="1900" dirty="0">
                <a:latin typeface="Georgia"/>
                <a:cs typeface="Georgia"/>
              </a:rPr>
              <a:t>Predictive modeling </a:t>
            </a:r>
          </a:p>
          <a:p>
            <a:pPr lvl="1"/>
            <a:r>
              <a:rPr lang="en-US" sz="1900" b="1" dirty="0">
                <a:latin typeface="Georgia"/>
                <a:cs typeface="Georgia"/>
              </a:rPr>
              <a:t>Practice-Centric Services</a:t>
            </a:r>
          </a:p>
          <a:p>
            <a:pPr lvl="2"/>
            <a:r>
              <a:rPr lang="en-US" sz="1900" dirty="0">
                <a:latin typeface="Georgia"/>
                <a:cs typeface="Georgia"/>
              </a:rPr>
              <a:t>Scheduling/Access/Referral Management/Care Navigation</a:t>
            </a:r>
          </a:p>
          <a:p>
            <a:pPr lvl="2"/>
            <a:r>
              <a:rPr lang="en-US" sz="1900" dirty="0">
                <a:latin typeface="Georgia"/>
                <a:cs typeface="Georgia"/>
              </a:rPr>
              <a:t>EMR and IT Services for Physician Groups</a:t>
            </a:r>
          </a:p>
          <a:p>
            <a:pPr lvl="1"/>
            <a:r>
              <a:rPr lang="en-US" sz="1900" b="1" dirty="0">
                <a:latin typeface="Georgia"/>
                <a:cs typeface="Georgia"/>
              </a:rPr>
              <a:t>Care Coordination Services</a:t>
            </a:r>
          </a:p>
          <a:p>
            <a:pPr lvl="2"/>
            <a:r>
              <a:rPr lang="en-US" sz="1900" dirty="0">
                <a:latin typeface="Georgia"/>
                <a:cs typeface="Georgia"/>
              </a:rPr>
              <a:t>Care Gap Identification/Closure </a:t>
            </a:r>
          </a:p>
          <a:p>
            <a:pPr lvl="2"/>
            <a:r>
              <a:rPr lang="en-US" sz="1900" dirty="0">
                <a:latin typeface="Georgia"/>
                <a:cs typeface="Georgia"/>
              </a:rPr>
              <a:t>Care Transitions Management</a:t>
            </a:r>
          </a:p>
          <a:p>
            <a:pPr lvl="2"/>
            <a:r>
              <a:rPr lang="en-US" sz="1900" dirty="0">
                <a:latin typeface="Georgia"/>
                <a:cs typeface="Georgia"/>
              </a:rPr>
              <a:t>Chronic Disease Management/Care Models</a:t>
            </a:r>
          </a:p>
          <a:p>
            <a:pPr lvl="1"/>
            <a:r>
              <a:rPr lang="en-US" sz="1900" b="1" dirty="0">
                <a:latin typeface="Georgia"/>
                <a:cs typeface="Georgia"/>
              </a:rPr>
              <a:t>Care Administration Services</a:t>
            </a:r>
          </a:p>
          <a:p>
            <a:pPr lvl="2"/>
            <a:r>
              <a:rPr lang="en-US" sz="1900" dirty="0">
                <a:latin typeface="Georgia"/>
                <a:cs typeface="Georgia"/>
              </a:rPr>
              <a:t>Utilization Management/Review</a:t>
            </a:r>
          </a:p>
          <a:p>
            <a:pPr lvl="2"/>
            <a:r>
              <a:rPr lang="en-US" sz="1900" dirty="0">
                <a:latin typeface="Georgia"/>
                <a:cs typeface="Georgia"/>
              </a:rPr>
              <a:t>Bundles Administration</a:t>
            </a:r>
          </a:p>
          <a:p>
            <a:pPr lvl="1"/>
            <a:r>
              <a:rPr lang="en-US" sz="1900" b="1" dirty="0">
                <a:latin typeface="Georgia"/>
                <a:cs typeface="Georgia"/>
              </a:rPr>
              <a:t>Quality Improvement</a:t>
            </a:r>
          </a:p>
          <a:p>
            <a:pPr lvl="2"/>
            <a:r>
              <a:rPr lang="en-US" sz="1900" dirty="0">
                <a:latin typeface="Georgia"/>
                <a:cs typeface="Georgia"/>
              </a:rPr>
              <a:t>Dashboard and specific goals</a:t>
            </a:r>
          </a:p>
          <a:p>
            <a:pPr lvl="1"/>
            <a:r>
              <a:rPr lang="en-US" sz="1900" b="1" dirty="0">
                <a:latin typeface="Georgia"/>
                <a:cs typeface="Georgia"/>
              </a:rPr>
              <a:t>Total Cost-of-Care Performance Dashboard</a:t>
            </a:r>
          </a:p>
          <a:p>
            <a:pPr lvl="1"/>
            <a:r>
              <a:rPr lang="en-US" sz="1900" b="1" dirty="0">
                <a:latin typeface="Georgia"/>
                <a:cs typeface="Georgia"/>
              </a:rPr>
              <a:t>Patient Experience and Engagement</a:t>
            </a:r>
            <a:endParaRPr lang="en-US" sz="1900" dirty="0">
              <a:latin typeface="Georgia"/>
              <a:cs typeface="Georgia"/>
            </a:endParaRPr>
          </a:p>
          <a:p>
            <a:pPr lvl="1"/>
            <a:r>
              <a:rPr lang="en-US" sz="1900" b="1" dirty="0">
                <a:latin typeface="Georgia"/>
                <a:cs typeface="Georgia"/>
              </a:rPr>
              <a:t>Post-Acute Care Network </a:t>
            </a:r>
            <a:r>
              <a:rPr lang="en-US" sz="1900" dirty="0">
                <a:latin typeface="Georgia"/>
                <a:cs typeface="Georgia"/>
              </a:rPr>
              <a:t>with Scorecard</a:t>
            </a:r>
            <a:endParaRPr lang="en-US" sz="1900" b="1" dirty="0">
              <a:latin typeface="Georgia"/>
              <a:cs typeface="Georgia"/>
            </a:endParaRPr>
          </a:p>
        </p:txBody>
      </p:sp>
    </p:spTree>
    <p:extLst>
      <p:ext uri="{BB962C8B-B14F-4D97-AF65-F5344CB8AC3E}">
        <p14:creationId xmlns:p14="http://schemas.microsoft.com/office/powerpoint/2010/main" val="128703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dissolve">
                                      <p:cBhvr>
                                        <p:cTn id="35" dur="500"/>
                                        <p:tgtEl>
                                          <p:spTgt spid="3">
                                            <p:txEl>
                                              <p:pRg st="9" end="9"/>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dissolv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dissolve">
                                      <p:cBhvr>
                                        <p:cTn id="43" dur="500"/>
                                        <p:tgtEl>
                                          <p:spTgt spid="3">
                                            <p:txEl>
                                              <p:pRg st="11" end="11"/>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dissolve">
                                      <p:cBhvr>
                                        <p:cTn id="46" dur="500"/>
                                        <p:tgtEl>
                                          <p:spTgt spid="3">
                                            <p:txEl>
                                              <p:pRg st="12" end="12"/>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dissolve">
                                      <p:cBhvr>
                                        <p:cTn id="49" dur="500"/>
                                        <p:tgtEl>
                                          <p:spTgt spid="3">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dissolve">
                                      <p:cBhvr>
                                        <p:cTn id="54" dur="500"/>
                                        <p:tgtEl>
                                          <p:spTgt spid="3">
                                            <p:txEl>
                                              <p:pRg st="14" end="14"/>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dissolve">
                                      <p:cBhvr>
                                        <p:cTn id="57" dur="5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6" end="16"/>
                                            </p:txEl>
                                          </p:spTgt>
                                        </p:tgtEl>
                                        <p:attrNameLst>
                                          <p:attrName>style.visibility</p:attrName>
                                        </p:attrNameLst>
                                      </p:cBhvr>
                                      <p:to>
                                        <p:strVal val="visible"/>
                                      </p:to>
                                    </p:set>
                                    <p:animEffect transition="in" filter="dissolve">
                                      <p:cBhvr>
                                        <p:cTn id="62" dur="500"/>
                                        <p:tgtEl>
                                          <p:spTgt spid="3">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Effect transition="in" filter="dissolve">
                                      <p:cBhvr>
                                        <p:cTn id="67" dur="500"/>
                                        <p:tgtEl>
                                          <p:spTgt spid="3">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8" end="18"/>
                                            </p:txEl>
                                          </p:spTgt>
                                        </p:tgtEl>
                                        <p:attrNameLst>
                                          <p:attrName>style.visibility</p:attrName>
                                        </p:attrNameLst>
                                      </p:cBhvr>
                                      <p:to>
                                        <p:strVal val="visible"/>
                                      </p:to>
                                    </p:set>
                                    <p:animEffect transition="in" filter="dissolve">
                                      <p:cBhvr>
                                        <p:cTn id="7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panose="02040502050405020303" pitchFamily="18" charset="0"/>
              </a:rPr>
              <a:t>Cost of an MRI</a:t>
            </a:r>
          </a:p>
        </p:txBody>
      </p:sp>
      <p:pic>
        <p:nvPicPr>
          <p:cNvPr id="50178"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799"/>
            <a:ext cx="6991350" cy="474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72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eorgia" panose="02040502050405020303" pitchFamily="18" charset="0"/>
              </a:rPr>
              <a:t>Cost of an Appendectomy</a:t>
            </a:r>
          </a:p>
        </p:txBody>
      </p:sp>
      <p:pic>
        <p:nvPicPr>
          <p:cNvPr id="51202"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1"/>
            <a:ext cx="6981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charset="0"/>
                <a:ea typeface="Georgia" charset="0"/>
                <a:cs typeface="Georgia" charset="0"/>
              </a:rPr>
              <a:t>End-of-Life Care</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1040027"/>
            <a:ext cx="8763001"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5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730250"/>
            <a:ext cx="8610600" cy="1600200"/>
          </a:xfrm>
        </p:spPr>
        <p:txBody>
          <a:bodyPr/>
          <a:lstStyle/>
          <a:p>
            <a:r>
              <a:rPr lang="en-US" altLang="en-US" sz="2400" b="1" dirty="0">
                <a:latin typeface="Georgia" panose="02040502050405020303" pitchFamily="18" charset="0"/>
              </a:rPr>
              <a:t>How can the best medical care in the world cost twice as much as the best medical care in the world?*</a:t>
            </a:r>
          </a:p>
        </p:txBody>
      </p:sp>
      <p:sp>
        <p:nvSpPr>
          <p:cNvPr id="50179" name="Text Box 126"/>
          <p:cNvSpPr txBox="1">
            <a:spLocks noChangeArrowheads="1"/>
          </p:cNvSpPr>
          <p:nvPr/>
        </p:nvSpPr>
        <p:spPr bwMode="auto">
          <a:xfrm>
            <a:off x="914400" y="1219200"/>
            <a:ext cx="7391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pPr>
            <a:r>
              <a:rPr lang="en-US" altLang="en-US" sz="2000" dirty="0">
                <a:latin typeface="Georgia" panose="02040502050405020303" pitchFamily="18" charset="0"/>
              </a:rPr>
              <a:t>Spending per Medicare beneficiary with severe chronic disease</a:t>
            </a:r>
            <a:r>
              <a:rPr lang="en-US" altLang="en-US" sz="2000" b="0" dirty="0">
                <a:latin typeface="Georgia" panose="02040502050405020303" pitchFamily="18" charset="0"/>
              </a:rPr>
              <a:t> </a:t>
            </a:r>
            <a:br>
              <a:rPr lang="en-US" altLang="en-US" sz="2000" b="0" dirty="0">
                <a:latin typeface="Georgia" panose="02040502050405020303" pitchFamily="18" charset="0"/>
              </a:rPr>
            </a:br>
            <a:r>
              <a:rPr lang="en-US" altLang="en-US" sz="2000" b="0" dirty="0">
                <a:latin typeface="Georgia" panose="02040502050405020303" pitchFamily="18" charset="0"/>
              </a:rPr>
              <a:t>(Last 2 years of life)</a:t>
            </a:r>
          </a:p>
        </p:txBody>
      </p:sp>
      <p:sp>
        <p:nvSpPr>
          <p:cNvPr id="50180" name="Text Box 128"/>
          <p:cNvSpPr txBox="1">
            <a:spLocks noChangeArrowheads="1"/>
          </p:cNvSpPr>
          <p:nvPr/>
        </p:nvSpPr>
        <p:spPr bwMode="auto">
          <a:xfrm>
            <a:off x="2530474" y="1834753"/>
            <a:ext cx="44799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tabLst>
                <a:tab pos="274320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27432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274320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27432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2743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743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743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743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743200" algn="l"/>
              </a:tabLst>
              <a:defRPr sz="2000">
                <a:solidFill>
                  <a:schemeClr val="tx1"/>
                </a:solidFill>
                <a:latin typeface="Calibri" panose="020F0502020204030204" pitchFamily="34" charset="0"/>
              </a:defRPr>
            </a:lvl9pPr>
          </a:lstStyle>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Cedars-Sinai (LA) 	     $76,934</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UCLA Medical Center	     $72,793</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New York-Presbyterian	     $69,962</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Johns Hopkins	     $60,653</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UCSF Medical Center	     $56,859</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Univ. of Washington	     $50,716</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Mass. General	     $47,880</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Barnes-Jewish	     $44,463</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Duke University Hosp.	     $37,765</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Mayo Clinic (St. Mary's)	     $37,271</a:t>
            </a:r>
          </a:p>
          <a:p>
            <a:pPr eaLnBrk="1" hangingPunct="1">
              <a:lnSpc>
                <a:spcPct val="120000"/>
              </a:lnSpc>
              <a:spcBef>
                <a:spcPct val="0"/>
              </a:spcBef>
              <a:buFontTx/>
              <a:buNone/>
            </a:pPr>
            <a:r>
              <a:rPr lang="en-US" altLang="en-US" sz="2000" b="0" dirty="0">
                <a:solidFill>
                  <a:srgbClr val="000000"/>
                </a:solidFill>
                <a:latin typeface="Georgia" panose="02040502050405020303" pitchFamily="18" charset="0"/>
              </a:rPr>
              <a:t>Cleveland Clinic	     $35,455</a:t>
            </a:r>
          </a:p>
        </p:txBody>
      </p:sp>
      <p:sp>
        <p:nvSpPr>
          <p:cNvPr id="50181" name="TextBox 5"/>
          <p:cNvSpPr txBox="1">
            <a:spLocks noChangeArrowheads="1"/>
          </p:cNvSpPr>
          <p:nvPr/>
        </p:nvSpPr>
        <p:spPr bwMode="auto">
          <a:xfrm>
            <a:off x="228600" y="6469063"/>
            <a:ext cx="1246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0">
                <a:solidFill>
                  <a:srgbClr val="000000"/>
                </a:solidFill>
                <a:latin typeface="Arial" panose="020B0604020202020204" pitchFamily="34" charset="0"/>
              </a:rPr>
              <a:t>*Uwe Reinhardt</a:t>
            </a:r>
          </a:p>
        </p:txBody>
      </p:sp>
      <p:sp>
        <p:nvSpPr>
          <p:cNvPr id="3" name="Slide Number Placeholder 2"/>
          <p:cNvSpPr>
            <a:spLocks noGrp="1"/>
          </p:cNvSpPr>
          <p:nvPr>
            <p:ph type="sldNum" sz="quarter" idx="4294967295"/>
          </p:nvPr>
        </p:nvSpPr>
        <p:spPr/>
        <p:txBody>
          <a:bodyPr/>
          <a:lstStyle>
            <a:lvl1pPr eaLnBrk="0" hangingPunct="0">
              <a:defRPr sz="3600" b="1">
                <a:solidFill>
                  <a:schemeClr val="tx1"/>
                </a:solidFill>
                <a:latin typeface="Arial" panose="020B0604020202020204" pitchFamily="34" charset="0"/>
                <a:cs typeface="Arial" panose="020B0604020202020204" pitchFamily="34" charset="0"/>
              </a:defRPr>
            </a:lvl1pPr>
            <a:lvl2pPr marL="742950" indent="-285750" eaLnBrk="0" hangingPunct="0">
              <a:defRPr sz="3600" b="1">
                <a:solidFill>
                  <a:schemeClr val="tx1"/>
                </a:solidFill>
                <a:latin typeface="Arial" panose="020B0604020202020204" pitchFamily="34" charset="0"/>
                <a:cs typeface="Arial" panose="020B0604020202020204" pitchFamily="34" charset="0"/>
              </a:defRPr>
            </a:lvl2pPr>
            <a:lvl3pPr marL="1143000" indent="-228600" eaLnBrk="0" hangingPunct="0">
              <a:defRPr sz="3600" b="1">
                <a:solidFill>
                  <a:schemeClr val="tx1"/>
                </a:solidFill>
                <a:latin typeface="Arial" panose="020B0604020202020204" pitchFamily="34" charset="0"/>
                <a:cs typeface="Arial" panose="020B0604020202020204" pitchFamily="34" charset="0"/>
              </a:defRPr>
            </a:lvl3pPr>
            <a:lvl4pPr marL="1600200" indent="-228600" eaLnBrk="0" hangingPunct="0">
              <a:defRPr sz="3600" b="1">
                <a:solidFill>
                  <a:schemeClr val="tx1"/>
                </a:solidFill>
                <a:latin typeface="Arial" panose="020B0604020202020204" pitchFamily="34" charset="0"/>
                <a:cs typeface="Arial" panose="020B0604020202020204" pitchFamily="34" charset="0"/>
              </a:defRPr>
            </a:lvl4pPr>
            <a:lvl5pPr marL="2057400" indent="-228600" eaLnBrk="0" hangingPunct="0">
              <a:defRPr sz="3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pPr eaLnBrk="1" hangingPunct="1"/>
            <a:fld id="{4A9724D2-992E-479E-9ADD-2EE2043040C8}" type="slidenum">
              <a:rPr lang="en-US" altLang="en-US" sz="1200" b="0">
                <a:solidFill>
                  <a:srgbClr val="898989"/>
                </a:solidFill>
                <a:latin typeface="Calibri" panose="020F0502020204030204" pitchFamily="34" charset="0"/>
              </a:rPr>
              <a:pPr eaLnBrk="1" hangingPunct="1"/>
              <a:t>9</a:t>
            </a:fld>
            <a:endParaRPr lang="en-US" altLang="en-US" sz="1200" b="0">
              <a:solidFill>
                <a:srgbClr val="898989"/>
              </a:solidFill>
              <a:latin typeface="Calibri" panose="020F0502020204030204" pitchFamily="34" charset="0"/>
            </a:endParaRPr>
          </a:p>
        </p:txBody>
      </p:sp>
    </p:spTree>
    <p:extLst>
      <p:ext uri="{BB962C8B-B14F-4D97-AF65-F5344CB8AC3E}">
        <p14:creationId xmlns:p14="http://schemas.microsoft.com/office/powerpoint/2010/main" val="14406826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uClH5G73EqHNDnZkfatkQ"/>
</p:tagLst>
</file>

<file path=ppt/theme/theme1.xml><?xml version="1.0" encoding="utf-8"?>
<a:theme xmlns:a="http://schemas.openxmlformats.org/drawingml/2006/main" name="101201-ADM-2011 THR Strategy Presentation Template_v6">
  <a:themeElements>
    <a:clrScheme name="THR">
      <a:dk1>
        <a:sysClr val="windowText" lastClr="000000"/>
      </a:dk1>
      <a:lt1>
        <a:sysClr val="window" lastClr="FFFFFF"/>
      </a:lt1>
      <a:dk2>
        <a:srgbClr val="A5A5A5"/>
      </a:dk2>
      <a:lt2>
        <a:srgbClr val="EEECE1"/>
      </a:lt2>
      <a:accent1>
        <a:srgbClr val="00529C"/>
      </a:accent1>
      <a:accent2>
        <a:srgbClr val="00B050"/>
      </a:accent2>
      <a:accent3>
        <a:srgbClr val="F4AA00"/>
      </a:accent3>
      <a:accent4>
        <a:srgbClr val="DCCEAB"/>
      </a:accent4>
      <a:accent5>
        <a:srgbClr val="00ADDC"/>
      </a:accent5>
      <a:accent6>
        <a:srgbClr val="CD5A13"/>
      </a:accent6>
      <a:hlink>
        <a:srgbClr val="C0DDEA"/>
      </a:hlink>
      <a:folHlink>
        <a:srgbClr val="FCFFE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29C"/>
        </a:solidFill>
        <a:ln>
          <a:noFill/>
        </a:ln>
      </a:spPr>
      <a:bodyPr rtlCol="0" anchor="ctr"/>
      <a:lstStyle>
        <a:defPPr algn="ctr">
          <a:defRPr sz="1400" dirty="0" smtClean="0">
            <a:solidFill>
              <a:srgbClr val="FFFFFF"/>
            </a:solidFill>
            <a:ea typeface="Lucida Grande"/>
            <a:cs typeface="Lucida Grande"/>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7472" indent="-347472">
          <a:spcBef>
            <a:spcPts val="24"/>
          </a:spcBef>
          <a:buFont typeface="Arial" pitchFamily="34" charset="0"/>
          <a:buChar cha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46994</TotalTime>
  <Words>2377</Words>
  <Application>Microsoft Office PowerPoint</Application>
  <PresentationFormat>On-screen Show (4:3)</PresentationFormat>
  <Paragraphs>438</Paragraphs>
  <Slides>53</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Arial</vt:lpstr>
      <vt:lpstr>Arial Narrow</vt:lpstr>
      <vt:lpstr>Calibri</vt:lpstr>
      <vt:lpstr>Georgia</vt:lpstr>
      <vt:lpstr>Helvetica Light</vt:lpstr>
      <vt:lpstr>Lucida Grande</vt:lpstr>
      <vt:lpstr>Trebuchet MS</vt:lpstr>
      <vt:lpstr>Trebuchet MS Regular</vt:lpstr>
      <vt:lpstr>Wingdings</vt:lpstr>
      <vt:lpstr>101201-ADM-2011 THR Strategy Presentation Template_v6</vt:lpstr>
      <vt:lpstr>think-cell Slide</vt:lpstr>
      <vt:lpstr>PowerPoint Presentation</vt:lpstr>
      <vt:lpstr>US Healthcare Costs in Context:   vs. the GDP of Large Countries</vt:lpstr>
      <vt:lpstr>US Healthcare Economics</vt:lpstr>
      <vt:lpstr>Health Care Spending as a Percentage of GDP</vt:lpstr>
      <vt:lpstr>US Healthcare Economics</vt:lpstr>
      <vt:lpstr>Cost of an MRI</vt:lpstr>
      <vt:lpstr>Cost of an Appendectomy</vt:lpstr>
      <vt:lpstr>End-of-Life Care</vt:lpstr>
      <vt:lpstr>How can the best medical care in the world cost twice as much as the best medical care in the world?*</vt:lpstr>
      <vt:lpstr>Who is costing the most?</vt:lpstr>
      <vt:lpstr>Do We Get Better Outcomes?</vt:lpstr>
      <vt:lpstr>Affordable Care Act Effects</vt:lpstr>
      <vt:lpstr>ACA Effects</vt:lpstr>
      <vt:lpstr>ACA Effects</vt:lpstr>
      <vt:lpstr>But Coverage Is Not The Same As Access </vt:lpstr>
      <vt:lpstr>Percentage of physicians who say they currently do not see Medicare patients:</vt:lpstr>
      <vt:lpstr>Percentage of physicians who say they currently do not see Medicaid patients: </vt:lpstr>
      <vt:lpstr> So What Is Next?</vt:lpstr>
      <vt:lpstr>What does the future look like?</vt:lpstr>
      <vt:lpstr>PowerPoint Presentation</vt:lpstr>
      <vt:lpstr>The Institutional Problem </vt:lpstr>
      <vt:lpstr>PowerPoint Presentation</vt:lpstr>
      <vt:lpstr>What Does Excellence Look Like?</vt:lpstr>
      <vt:lpstr>What Will Success Look Like?</vt:lpstr>
      <vt:lpstr>Solutions?</vt:lpstr>
      <vt:lpstr>Population Health Services   (Which of these are you doing?)  </vt:lpstr>
      <vt:lpstr>The Challenge to Obstetrics and Gynecology</vt:lpstr>
      <vt:lpstr>So why are we not leading these fundamental changes?</vt:lpstr>
      <vt:lpstr>Questions?</vt:lpstr>
      <vt:lpstr>Affordable Care Act (“Obamacare”)</vt:lpstr>
      <vt:lpstr>Affordable Care Act (“Obamacare”)</vt:lpstr>
      <vt:lpstr>Deciphering the Alphabet Soup</vt:lpstr>
      <vt:lpstr>Deciphering the Alphabet Soup (Health Plans)</vt:lpstr>
      <vt:lpstr>Deciphering the Alphabet Soup</vt:lpstr>
      <vt:lpstr>PowerPoint Presentation</vt:lpstr>
      <vt:lpstr>PowerPoint Presentation</vt:lpstr>
      <vt:lpstr>American Health Care Act (AHCA): GOP Plan</vt:lpstr>
      <vt:lpstr>ACA  vs  AHCA</vt:lpstr>
      <vt:lpstr>PowerPoint Presentation</vt:lpstr>
      <vt:lpstr>PowerPoint Presentation</vt:lpstr>
      <vt:lpstr>Health Care System Performance Compared to Spending</vt:lpstr>
      <vt:lpstr>Mortality Amenable to Health Care, 2004 and 2014</vt:lpstr>
      <vt:lpstr>Growth of ACOs</vt:lpstr>
      <vt:lpstr>PowerPoint Presentation</vt:lpstr>
      <vt:lpstr>ACA Effects</vt:lpstr>
      <vt:lpstr>PowerPoint Presentation</vt:lpstr>
      <vt:lpstr>PowerPoint Presentation</vt:lpstr>
      <vt:lpstr>PowerPoint Presentation</vt:lpstr>
      <vt:lpstr>PowerPoint Presentation</vt:lpstr>
      <vt:lpstr>PowerPoint Presentation</vt:lpstr>
      <vt:lpstr>The Problem</vt:lpstr>
      <vt:lpstr>PowerPoint Presentation</vt:lpstr>
      <vt:lpstr>Population Health Services Company  </vt:lpstr>
    </vt:vector>
  </TitlesOfParts>
  <Company>Texas Health Resources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THR-UTSW</dc:title>
  <dc:creator>DeShon Woods</dc:creator>
  <cp:lastModifiedBy>Sohana Cantwell WAGO</cp:lastModifiedBy>
  <cp:revision>461</cp:revision>
  <cp:lastPrinted>2016-02-01T17:57:54Z</cp:lastPrinted>
  <dcterms:created xsi:type="dcterms:W3CDTF">2015-06-01T21:55:31Z</dcterms:created>
  <dcterms:modified xsi:type="dcterms:W3CDTF">2017-09-11T14:57:44Z</dcterms:modified>
</cp:coreProperties>
</file>